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80" r:id="rId2"/>
    <p:sldId id="323" r:id="rId3"/>
    <p:sldId id="324" r:id="rId4"/>
    <p:sldId id="325" r:id="rId5"/>
    <p:sldId id="326" r:id="rId6"/>
    <p:sldId id="331" r:id="rId7"/>
    <p:sldId id="327" r:id="rId8"/>
    <p:sldId id="328" r:id="rId9"/>
    <p:sldId id="329" r:id="rId10"/>
    <p:sldId id="330" r:id="rId11"/>
    <p:sldId id="332" r:id="rId12"/>
    <p:sldId id="333" r:id="rId13"/>
    <p:sldId id="334" r:id="rId14"/>
    <p:sldId id="304" r:id="rId15"/>
    <p:sldId id="336" r:id="rId16"/>
    <p:sldId id="335" r:id="rId17"/>
    <p:sldId id="303" r:id="rId18"/>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706E08"/>
    <a:srgbClr val="CFC095"/>
    <a:srgbClr val="CB94CC"/>
    <a:srgbClr val="8F9FF1"/>
    <a:srgbClr val="E5F983"/>
    <a:srgbClr val="6D56F4"/>
    <a:srgbClr val="1BAD72"/>
    <a:srgbClr val="BAB80E"/>
    <a:srgbClr val="793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p:cViewPr varScale="1">
        <p:scale>
          <a:sx n="81" d="100"/>
          <a:sy n="81" d="100"/>
        </p:scale>
        <p:origin x="96" y="552"/>
      </p:cViewPr>
      <p:guideLst>
        <p:guide orient="horz" pos="2160"/>
        <p:guide pos="3839"/>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B488F7-1FAC-40D2-BB7E-BA3CE28D8950}" type="datetimeFigureOut">
              <a:rPr lang="en-US" smtClean="0"/>
              <a:pPr/>
              <a:t>8/10/2024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2D21D1-52E2-420B-B491-CFF6D7BB79FB}" type="slidenum">
              <a:rPr lang="en-US" smtClean="0"/>
              <a:pPr/>
              <a:t>‹#›</a:t>
            </a:fld>
            <a:endParaRPr lang="en-US"/>
          </a:p>
        </p:txBody>
      </p:sp>
    </p:spTree>
    <p:extLst>
      <p:ext uri="{BB962C8B-B14F-4D97-AF65-F5344CB8AC3E}">
        <p14:creationId xmlns:p14="http://schemas.microsoft.com/office/powerpoint/2010/main" val="2239478695"/>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7448" y="3043730"/>
            <a:ext cx="5471438" cy="2137870"/>
          </a:xfrm>
        </p:spPr>
        <p:txBody>
          <a:bodyPr lIns="0" tIns="0" rIns="0" bIns="0" anchor="b" anchorCtr="0">
            <a:noAutofit/>
          </a:bodyPr>
          <a:lstStyle>
            <a:lvl1pPr algn="l">
              <a:defRPr lang="en-US" sz="4000" b="0" kern="1200" smtClean="0">
                <a:solidFill>
                  <a:schemeClr val="tx1">
                    <a:lumMod val="75000"/>
                    <a:lumOff val="25000"/>
                  </a:schemeClr>
                </a:solidFill>
                <a:latin typeface="Arial" panose="020B0604020202020204" pitchFamily="34" charset="0"/>
                <a:ea typeface="+mj-ea"/>
                <a:cs typeface="Arial" panose="020B0604020202020204" pitchFamily="34" charset="0"/>
              </a:defRPr>
            </a:lvl1pPr>
          </a:lstStyle>
          <a:p>
            <a:r>
              <a:rPr lang="en-US" dirty="0" smtClean="0"/>
              <a:t>CLICK TO EDIT</a:t>
            </a:r>
            <a:endParaRPr lang="en-US" dirty="0"/>
          </a:p>
        </p:txBody>
      </p:sp>
      <p:sp>
        <p:nvSpPr>
          <p:cNvPr id="4" name="Date Placeholder 3"/>
          <p:cNvSpPr>
            <a:spLocks noGrp="1"/>
          </p:cNvSpPr>
          <p:nvPr>
            <p:ph type="dt" sz="half" idx="10"/>
          </p:nvPr>
        </p:nvSpPr>
        <p:spPr/>
        <p:txBody>
          <a:bodyPr/>
          <a:lstStyle/>
          <a:p>
            <a:fld id="{9578D6DB-6798-42D2-B9AD-FC6F1C72FC30}" type="datetimeFigureOut">
              <a:rPr lang="en-US" smtClean="0"/>
              <a:pPr/>
              <a:t>8/10/2024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EDE275-BE14-4364-AEA2-5F5667C0FD49}" type="slidenum">
              <a:rPr lang="en-US" smtClean="0"/>
              <a:pPr/>
              <a:t>‹#›</a:t>
            </a:fld>
            <a:endParaRPr lang="en-US"/>
          </a:p>
        </p:txBody>
      </p:sp>
      <p:sp>
        <p:nvSpPr>
          <p:cNvPr id="7" name="Content Placeholder 6"/>
          <p:cNvSpPr>
            <a:spLocks noGrp="1"/>
          </p:cNvSpPr>
          <p:nvPr>
            <p:ph sz="quarter" idx="13"/>
          </p:nvPr>
        </p:nvSpPr>
        <p:spPr>
          <a:xfrm>
            <a:off x="614137" y="5357596"/>
            <a:ext cx="5480275" cy="738404"/>
          </a:xfrm>
        </p:spPr>
        <p:txBody>
          <a:bodyPr lIns="0" rIns="0">
            <a:normAutofit/>
          </a:bodyPr>
          <a:lstStyle>
            <a:lvl1pPr marL="0" indent="0">
              <a:buFontTx/>
              <a:buNone/>
              <a:defRPr sz="1800">
                <a:latin typeface="Arial" panose="020B0604020202020204" pitchFamily="34" charset="0"/>
                <a:cs typeface="Arial" panose="020B0604020202020204" pitchFamily="34" charset="0"/>
              </a:defRPr>
            </a:lvl1pPr>
          </a:lstStyle>
          <a:p>
            <a:pPr lvl="0"/>
            <a:r>
              <a:rPr lang="en-US" dirty="0" smtClean="0"/>
              <a:t>Click to edit Master text styles</a:t>
            </a:r>
          </a:p>
        </p:txBody>
      </p:sp>
    </p:spTree>
    <p:extLst>
      <p:ext uri="{BB962C8B-B14F-4D97-AF65-F5344CB8AC3E}">
        <p14:creationId xmlns:p14="http://schemas.microsoft.com/office/powerpoint/2010/main" val="2763945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425404F2-BE9A-4460-8815-8F645183555F}" type="datetimeFigureOut">
              <a:rPr lang="en-US" smtClean="0"/>
              <a:pPr/>
              <a:t>8/10/2024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E69268-9C8B-4EBF-A9EE-DC5DC2D48DC3}" type="slidenum">
              <a:rPr lang="en-US" smtClean="0"/>
              <a:pPr/>
              <a:t>‹#›</a:t>
            </a:fld>
            <a:endParaRPr lang="en-US"/>
          </a:p>
        </p:txBody>
      </p:sp>
    </p:spTree>
    <p:extLst>
      <p:ext uri="{BB962C8B-B14F-4D97-AF65-F5344CB8AC3E}">
        <p14:creationId xmlns:p14="http://schemas.microsoft.com/office/powerpoint/2010/main" val="351923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441" y="1600201"/>
            <a:ext cx="5383398" cy="4525963"/>
          </a:xfrm>
        </p:spPr>
        <p:txBody>
          <a:bodyPr>
            <a:normAutofit/>
          </a:bodyPr>
          <a:lstStyle>
            <a:lvl1pPr>
              <a:defRPr sz="1800">
                <a:solidFill>
                  <a:schemeClr val="tx1">
                    <a:lumMod val="75000"/>
                    <a:lumOff val="25000"/>
                  </a:schemeClr>
                </a:solidFill>
              </a:defRPr>
            </a:lvl1pPr>
            <a:lvl2pPr>
              <a:defRPr sz="2800"/>
            </a:lvl2pPr>
            <a:lvl3pPr>
              <a:defRPr sz="2400"/>
            </a:lvl3pPr>
            <a:lvl4pPr>
              <a:defRPr sz="2000"/>
            </a:lvl4pPr>
            <a:lvl5pPr>
              <a:defRPr sz="2000"/>
            </a:lvl5pPr>
            <a:lvl6pPr>
              <a:defRPr sz="2400"/>
            </a:lvl6pPr>
            <a:lvl7pPr>
              <a:defRPr sz="2400"/>
            </a:lvl7pPr>
            <a:lvl8pPr>
              <a:defRPr sz="2400"/>
            </a:lvl8pPr>
            <a:lvl9pPr>
              <a:defRPr sz="2400"/>
            </a:lvl9pPr>
          </a:lstStyle>
          <a:p>
            <a:pPr lvl="0"/>
            <a:r>
              <a:rPr lang="en-US" dirty="0" smtClean="0"/>
              <a:t>Click to edit Master text styles</a:t>
            </a:r>
          </a:p>
        </p:txBody>
      </p:sp>
      <p:sp>
        <p:nvSpPr>
          <p:cNvPr id="4" name="Content Placeholder 3"/>
          <p:cNvSpPr>
            <a:spLocks noGrp="1"/>
          </p:cNvSpPr>
          <p:nvPr>
            <p:ph sz="half" idx="2"/>
          </p:nvPr>
        </p:nvSpPr>
        <p:spPr>
          <a:xfrm>
            <a:off x="6195986" y="1600201"/>
            <a:ext cx="5383398" cy="4525963"/>
          </a:xfrm>
        </p:spPr>
        <p:txBody>
          <a:bodyPr>
            <a:normAutofit/>
          </a:bodyPr>
          <a:lstStyle>
            <a:lvl1pPr>
              <a:defRPr sz="1800">
                <a:solidFill>
                  <a:schemeClr val="tx1">
                    <a:lumMod val="75000"/>
                    <a:lumOff val="25000"/>
                  </a:schemeClr>
                </a:solidFill>
              </a:defRPr>
            </a:lvl1pPr>
            <a:lvl2pPr>
              <a:defRPr sz="2800"/>
            </a:lvl2pPr>
            <a:lvl3pPr>
              <a:defRPr sz="2400"/>
            </a:lvl3pPr>
            <a:lvl4pPr>
              <a:defRPr sz="2000"/>
            </a:lvl4pPr>
            <a:lvl5pPr>
              <a:defRPr sz="2000"/>
            </a:lvl5pPr>
            <a:lvl6pPr>
              <a:defRPr sz="2400"/>
            </a:lvl6pPr>
            <a:lvl7pPr>
              <a:defRPr sz="2400"/>
            </a:lvl7pPr>
            <a:lvl8pPr>
              <a:defRPr sz="2400"/>
            </a:lvl8pPr>
            <a:lvl9pPr>
              <a:defRPr sz="24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425404F2-BE9A-4460-8815-8F645183555F}" type="datetimeFigureOut">
              <a:rPr lang="en-US" smtClean="0"/>
              <a:pPr/>
              <a:t>8/10/2024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E69268-9C8B-4EBF-A9EE-DC5DC2D48DC3}" type="slidenum">
              <a:rPr lang="en-US" smtClean="0"/>
              <a:pPr/>
              <a:t>‹#›</a:t>
            </a:fld>
            <a:endParaRPr lang="en-US"/>
          </a:p>
        </p:txBody>
      </p:sp>
    </p:spTree>
    <p:extLst>
      <p:ext uri="{BB962C8B-B14F-4D97-AF65-F5344CB8AC3E}">
        <p14:creationId xmlns:p14="http://schemas.microsoft.com/office/powerpoint/2010/main" val="3053186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3600"/>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425404F2-BE9A-4460-8815-8F645183555F}" type="datetimeFigureOut">
              <a:rPr lang="en-US" smtClean="0"/>
              <a:pPr/>
              <a:t>8/10/2024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E69268-9C8B-4EBF-A9EE-DC5DC2D48DC3}" type="slidenum">
              <a:rPr lang="en-US" smtClean="0"/>
              <a:pPr/>
              <a:t>‹#›</a:t>
            </a:fld>
            <a:endParaRPr lang="en-US"/>
          </a:p>
        </p:txBody>
      </p:sp>
    </p:spTree>
    <p:extLst>
      <p:ext uri="{BB962C8B-B14F-4D97-AF65-F5344CB8AC3E}">
        <p14:creationId xmlns:p14="http://schemas.microsoft.com/office/powerpoint/2010/main" val="1429874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5404F2-BE9A-4460-8815-8F645183555F}" type="datetimeFigureOut">
              <a:rPr lang="en-US" smtClean="0"/>
              <a:pPr/>
              <a:t>8/10/2024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E69268-9C8B-4EBF-A9EE-DC5DC2D48DC3}" type="slidenum">
              <a:rPr lang="en-US" smtClean="0"/>
              <a:pPr/>
              <a:t>‹#›</a:t>
            </a:fld>
            <a:endParaRPr lang="en-US"/>
          </a:p>
        </p:txBody>
      </p:sp>
    </p:spTree>
    <p:extLst>
      <p:ext uri="{BB962C8B-B14F-4D97-AF65-F5344CB8AC3E}">
        <p14:creationId xmlns:p14="http://schemas.microsoft.com/office/powerpoint/2010/main" val="168124942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441" y="274639"/>
            <a:ext cx="10969943" cy="711081"/>
          </a:xfrm>
          <a:prstGeom prst="rect">
            <a:avLst/>
          </a:prstGeom>
        </p:spPr>
        <p:txBody>
          <a:bodyPr vert="horz" lIns="0" tIns="60949" rIns="0" bIns="60949"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441" y="1138425"/>
            <a:ext cx="10969943" cy="4987739"/>
          </a:xfrm>
          <a:prstGeom prst="rect">
            <a:avLst/>
          </a:prstGeom>
        </p:spPr>
        <p:txBody>
          <a:bodyPr vert="horz" lIns="0" tIns="60949" rIns="0" bIns="60949" rtlCol="0">
            <a:normAutofit/>
          </a:bodyPr>
          <a:lstStyle/>
          <a:p>
            <a:pPr lvl="0"/>
            <a:r>
              <a:rPr lang="en-US" dirty="0" smtClean="0"/>
              <a:t>Click to edit Master text styles</a:t>
            </a:r>
          </a:p>
        </p:txBody>
      </p:sp>
      <p:sp>
        <p:nvSpPr>
          <p:cNvPr id="4" name="Date Placeholder 3"/>
          <p:cNvSpPr>
            <a:spLocks noGrp="1"/>
          </p:cNvSpPr>
          <p:nvPr>
            <p:ph type="dt" sz="half" idx="2"/>
          </p:nvPr>
        </p:nvSpPr>
        <p:spPr>
          <a:xfrm>
            <a:off x="609441" y="6356351"/>
            <a:ext cx="2844059" cy="365125"/>
          </a:xfrm>
          <a:prstGeom prst="rect">
            <a:avLst/>
          </a:prstGeom>
        </p:spPr>
        <p:txBody>
          <a:bodyPr vert="horz" lIns="121899" tIns="60949" rIns="121899" bIns="60949" rtlCol="0" anchor="ctr"/>
          <a:lstStyle>
            <a:lvl1pPr algn="l">
              <a:defRPr sz="1600">
                <a:solidFill>
                  <a:schemeClr val="tx1">
                    <a:tint val="75000"/>
                  </a:schemeClr>
                </a:solidFill>
              </a:defRPr>
            </a:lvl1pPr>
          </a:lstStyle>
          <a:p>
            <a:fld id="{425404F2-BE9A-4460-8815-8F645183555F}" type="datetimeFigureOut">
              <a:rPr lang="en-US" smtClean="0"/>
              <a:pPr/>
              <a:t>8/10/2024</a:t>
            </a:fld>
            <a:endParaRPr lang="en-US"/>
          </a:p>
        </p:txBody>
      </p:sp>
      <p:sp>
        <p:nvSpPr>
          <p:cNvPr id="5" name="Footer Placeholder 4"/>
          <p:cNvSpPr>
            <a:spLocks noGrp="1"/>
          </p:cNvSpPr>
          <p:nvPr>
            <p:ph type="ftr" sz="quarter" idx="3"/>
          </p:nvPr>
        </p:nvSpPr>
        <p:spPr>
          <a:xfrm>
            <a:off x="4164515" y="6356351"/>
            <a:ext cx="3859795" cy="365125"/>
          </a:xfrm>
          <a:prstGeom prst="rect">
            <a:avLst/>
          </a:prstGeom>
        </p:spPr>
        <p:txBody>
          <a:bodyPr vert="horz" lIns="121899" tIns="60949" rIns="121899" bIns="60949"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5325" y="6356351"/>
            <a:ext cx="2844059" cy="365125"/>
          </a:xfrm>
          <a:prstGeom prst="rect">
            <a:avLst/>
          </a:prstGeom>
        </p:spPr>
        <p:txBody>
          <a:bodyPr vert="horz" lIns="121899" tIns="60949" rIns="121899" bIns="60949" rtlCol="0" anchor="ctr"/>
          <a:lstStyle>
            <a:lvl1pPr algn="r">
              <a:defRPr sz="1600">
                <a:solidFill>
                  <a:schemeClr val="tx1">
                    <a:tint val="75000"/>
                  </a:schemeClr>
                </a:solidFill>
              </a:defRPr>
            </a:lvl1pPr>
          </a:lstStyle>
          <a:p>
            <a:fld id="{96E69268-9C8B-4EBF-A9EE-DC5DC2D48DC3}" type="slidenum">
              <a:rPr lang="en-US" smtClean="0"/>
              <a:pPr/>
              <a:t>‹#›</a:t>
            </a:fld>
            <a:endParaRPr lang="en-US"/>
          </a:p>
        </p:txBody>
      </p:sp>
    </p:spTree>
    <p:extLst>
      <p:ext uri="{BB962C8B-B14F-4D97-AF65-F5344CB8AC3E}">
        <p14:creationId xmlns:p14="http://schemas.microsoft.com/office/powerpoint/2010/main" val="1974508044"/>
      </p:ext>
    </p:extLst>
  </p:cSld>
  <p:clrMap bg1="lt1" tx1="dk1" bg2="lt2" tx2="dk2" accent1="accent1" accent2="accent2" accent3="accent3" accent4="accent4" accent5="accent5" accent6="accent6" hlink="hlink" folHlink="folHlink"/>
  <p:sldLayoutIdLst>
    <p:sldLayoutId id="2147483662" r:id="rId1"/>
    <p:sldLayoutId id="2147483650" r:id="rId2"/>
    <p:sldLayoutId id="2147483652" r:id="rId3"/>
    <p:sldLayoutId id="2147483654" r:id="rId4"/>
    <p:sldLayoutId id="2147483655" r:id="rId5"/>
  </p:sldLayoutIdLst>
  <p:txStyles>
    <p:titleStyle>
      <a:lvl1pPr algn="l" defTabSz="1218987" rtl="0" eaLnBrk="1" latinLnBrk="0" hangingPunct="1">
        <a:spcBef>
          <a:spcPct val="0"/>
        </a:spcBef>
        <a:buNone/>
        <a:defRPr sz="3600" kern="1200">
          <a:solidFill>
            <a:schemeClr val="tx1">
              <a:lumMod val="75000"/>
              <a:lumOff val="25000"/>
            </a:schemeClr>
          </a:solidFill>
          <a:latin typeface="+mj-lt"/>
          <a:ea typeface="+mj-ea"/>
          <a:cs typeface="Arial" panose="020B0604020202020204" pitchFamily="34" charset="0"/>
        </a:defRPr>
      </a:lvl1pPr>
    </p:titleStyle>
    <p:bodyStyle>
      <a:lvl1pPr marL="0" indent="0" algn="l" defTabSz="1218987" rtl="0" eaLnBrk="1" latinLnBrk="0" hangingPunct="1">
        <a:spcBef>
          <a:spcPct val="20000"/>
        </a:spcBef>
        <a:buFontTx/>
        <a:buNone/>
        <a:defRPr sz="18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09494" indent="0" algn="l" defTabSz="1218987" rtl="0" eaLnBrk="1" latinLnBrk="0" hangingPunct="1">
        <a:spcBef>
          <a:spcPct val="20000"/>
        </a:spcBef>
        <a:buFontTx/>
        <a:buNone/>
        <a:defRPr sz="1800" kern="1200">
          <a:solidFill>
            <a:schemeClr val="tx1"/>
          </a:solidFill>
          <a:latin typeface="Arial" panose="020B0604020202020204" pitchFamily="34" charset="0"/>
          <a:ea typeface="+mn-ea"/>
          <a:cs typeface="Arial" panose="020B0604020202020204" pitchFamily="34" charset="0"/>
        </a:defRPr>
      </a:lvl2pPr>
      <a:lvl3pPr marL="1218986" indent="0" algn="l" defTabSz="1218987" rtl="0" eaLnBrk="1" latinLnBrk="0" hangingPunct="1">
        <a:spcBef>
          <a:spcPct val="20000"/>
        </a:spcBef>
        <a:buFontTx/>
        <a:buNone/>
        <a:defRPr sz="1800" kern="1200">
          <a:solidFill>
            <a:schemeClr val="tx1"/>
          </a:solidFill>
          <a:latin typeface="Arial" panose="020B0604020202020204" pitchFamily="34" charset="0"/>
          <a:ea typeface="+mn-ea"/>
          <a:cs typeface="Arial" panose="020B0604020202020204" pitchFamily="34" charset="0"/>
        </a:defRPr>
      </a:lvl3pPr>
      <a:lvl4pPr marL="1828480" indent="0" algn="l" defTabSz="1218987" rtl="0" eaLnBrk="1" latinLnBrk="0" hangingPunct="1">
        <a:spcBef>
          <a:spcPct val="20000"/>
        </a:spcBef>
        <a:buFontTx/>
        <a:buNone/>
        <a:defRPr sz="1800" kern="1200">
          <a:solidFill>
            <a:schemeClr val="tx1"/>
          </a:solidFill>
          <a:latin typeface="Arial" panose="020B0604020202020204" pitchFamily="34" charset="0"/>
          <a:ea typeface="+mn-ea"/>
          <a:cs typeface="Arial" panose="020B0604020202020204" pitchFamily="34" charset="0"/>
        </a:defRPr>
      </a:lvl4pPr>
      <a:lvl5pPr marL="2437973" indent="0" algn="l" defTabSz="1218987" rtl="0" eaLnBrk="1" latinLnBrk="0" hangingPunct="1">
        <a:spcBef>
          <a:spcPct val="20000"/>
        </a:spcBef>
        <a:buFontTx/>
        <a:buNone/>
        <a:defRPr sz="1800" kern="1200">
          <a:solidFill>
            <a:schemeClr val="tx1"/>
          </a:solidFill>
          <a:latin typeface="Arial" panose="020B0604020202020204" pitchFamily="34" charset="0"/>
          <a:ea typeface="+mn-ea"/>
          <a:cs typeface="Arial" panose="020B0604020202020204"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2060139" y="1828800"/>
            <a:ext cx="6929873" cy="4419600"/>
          </a:xfrm>
          <a:ln>
            <a:noFill/>
          </a:ln>
        </p:spPr>
        <p:txBody>
          <a:bodyPr>
            <a:normAutofit/>
          </a:bodyPr>
          <a:lstStyle/>
          <a:p>
            <a:pPr algn="just" rtl="1">
              <a:spcBef>
                <a:spcPct val="0"/>
              </a:spcBef>
            </a:pPr>
            <a:r>
              <a:rPr lang="ar-SA" sz="4500" b="1" dirty="0" smtClean="0">
                <a:solidFill>
                  <a:schemeClr val="bg1"/>
                </a:solidFill>
                <a:latin typeface="+mj-lt"/>
                <a:ea typeface="+mj-ea"/>
                <a:cs typeface="B Nazanin" panose="00000400000000000000" pitchFamily="2" charset="-78"/>
              </a:rPr>
              <a:t>.</a:t>
            </a:r>
            <a:endParaRPr lang="en-US" sz="4500" b="1" dirty="0">
              <a:solidFill>
                <a:schemeClr val="bg1"/>
              </a:solidFill>
              <a:latin typeface="+mj-lt"/>
              <a:ea typeface="+mj-ea"/>
              <a:cs typeface="B Nazanin" panose="00000400000000000000" pitchFamily="2" charset="-78"/>
            </a:endParaRPr>
          </a:p>
          <a:p>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8612" y="-2969"/>
            <a:ext cx="8686801" cy="4117769"/>
          </a:xfrm>
          <a:prstGeom prst="ellipse">
            <a:avLst/>
          </a:prstGeom>
          <a:ln>
            <a:noFill/>
          </a:ln>
          <a:effectLst>
            <a:softEdge rad="112500"/>
          </a:effectLst>
        </p:spPr>
      </p:pic>
      <p:sp>
        <p:nvSpPr>
          <p:cNvPr id="2" name="Rectangle 1"/>
          <p:cNvSpPr/>
          <p:nvPr/>
        </p:nvSpPr>
        <p:spPr>
          <a:xfrm>
            <a:off x="1598613" y="4724399"/>
            <a:ext cx="8763000" cy="17526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t>معرفی بسته حفظ حیات جنین(در راستای پیشگیری از سقط عمدی جنین)-مرداد1403</a:t>
            </a:r>
          </a:p>
          <a:p>
            <a:pPr algn="ctr"/>
            <a:r>
              <a:rPr lang="fa-IR" b="1" dirty="0" smtClean="0"/>
              <a:t>وزارت بهداشت</a:t>
            </a:r>
          </a:p>
          <a:p>
            <a:pPr algn="ctr"/>
            <a:r>
              <a:rPr lang="fa-IR" dirty="0" smtClean="0"/>
              <a:t>مرکز جوانی جمعیت،سلامت خانواده و مدارس</a:t>
            </a:r>
          </a:p>
          <a:p>
            <a:pPr algn="ctr"/>
            <a:r>
              <a:rPr lang="fa-IR" dirty="0" smtClean="0"/>
              <a:t>اداره سلامت مادران</a:t>
            </a:r>
            <a:endParaRPr lang="en-US" dirty="0"/>
          </a:p>
        </p:txBody>
      </p:sp>
    </p:spTree>
    <p:extLst>
      <p:ext uri="{BB962C8B-B14F-4D97-AF65-F5344CB8AC3E}">
        <p14:creationId xmlns:p14="http://schemas.microsoft.com/office/powerpoint/2010/main" val="42104246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Text Box 2"/>
          <p:cNvSpPr txBox="1">
            <a:spLocks noGrp="1" noChangeArrowheads="1"/>
          </p:cNvSpPr>
          <p:nvPr>
            <p:ph idx="1"/>
          </p:nvPr>
        </p:nvSpPr>
        <p:spPr bwMode="auto">
          <a:xfrm>
            <a:off x="609441" y="1138425"/>
            <a:ext cx="10969943" cy="498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ctr" defTabSz="914400" rtl="1" eaLnBrk="1" fontAlgn="auto" latinLnBrk="0" hangingPunct="1">
              <a:lnSpc>
                <a:spcPct val="8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Calibri" panose="020F0502020204030204" pitchFamily="34" charset="0"/>
              <a:cs typeface="B Mitra" panose="00000400000000000000" pitchFamily="2" charset="-78"/>
            </a:endParaRPr>
          </a:p>
        </p:txBody>
      </p:sp>
      <p:sp>
        <p:nvSpPr>
          <p:cNvPr id="5" name="Oval 4"/>
          <p:cNvSpPr/>
          <p:nvPr/>
        </p:nvSpPr>
        <p:spPr>
          <a:xfrm>
            <a:off x="2513012" y="1156713"/>
            <a:ext cx="6762750" cy="3254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80000"/>
              </a:lnSpc>
            </a:pPr>
            <a:endParaRPr lang="fa-IR" sz="4800" dirty="0">
              <a:solidFill>
                <a:srgbClr val="FFFFFF"/>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B Titr" panose="00000700000000000000" pitchFamily="2" charset="-78"/>
            </a:endParaRPr>
          </a:p>
          <a:p>
            <a:pPr algn="ctr" rtl="1">
              <a:lnSpc>
                <a:spcPct val="80000"/>
              </a:lnSpc>
            </a:pPr>
            <a:r>
              <a:rPr lang="fa-IR" sz="3600" dirty="0" smtClean="0">
                <a:solidFill>
                  <a:srgbClr val="FFFFFF"/>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B Titr" panose="00000700000000000000" pitchFamily="2" charset="-78"/>
              </a:rPr>
              <a:t>موقعیت‌های‌عینی‌زمینه‌ساز</a:t>
            </a:r>
            <a:endParaRPr lang="fa-IR" sz="3600" dirty="0">
              <a:solidFill>
                <a:srgbClr val="FFFFFF"/>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21407473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endParaRPr lang="en-US"/>
          </a:p>
        </p:txBody>
      </p:sp>
      <p:sp>
        <p:nvSpPr>
          <p:cNvPr id="18" name="Content Placeholder 17"/>
          <p:cNvSpPr>
            <a:spLocks noGrp="1"/>
          </p:cNvSpPr>
          <p:nvPr>
            <p:ph idx="1"/>
          </p:nvPr>
        </p:nvSpPr>
        <p:spPr/>
        <p:txBody>
          <a:bodyPr/>
          <a:lstStyle/>
          <a:p>
            <a:endParaRPr lang="en-US" dirty="0"/>
          </a:p>
        </p:txBody>
      </p:sp>
      <p:sp>
        <p:nvSpPr>
          <p:cNvPr id="4" name="Oval 3"/>
          <p:cNvSpPr/>
          <p:nvPr/>
        </p:nvSpPr>
        <p:spPr>
          <a:xfrm>
            <a:off x="3884612" y="224025"/>
            <a:ext cx="5181600" cy="182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solidFill>
                  <a:schemeClr val="tx1"/>
                </a:solidFill>
              </a:rPr>
              <a:t>«پیشنهادات مشترک»</a:t>
            </a:r>
          </a:p>
          <a:p>
            <a:pPr algn="ctr"/>
            <a:r>
              <a:rPr lang="fa-IR" b="1" dirty="0">
                <a:solidFill>
                  <a:schemeClr val="tx1"/>
                </a:solidFill>
              </a:rPr>
              <a:t>(با تأکید بر ارائه جملات آرامش بخش و بازدارنده)</a:t>
            </a:r>
          </a:p>
          <a:p>
            <a:pPr algn="ctr"/>
            <a:endParaRPr lang="fa-IR" dirty="0"/>
          </a:p>
        </p:txBody>
      </p:sp>
      <p:sp>
        <p:nvSpPr>
          <p:cNvPr id="5" name="Rectangle 4"/>
          <p:cNvSpPr/>
          <p:nvPr/>
        </p:nvSpPr>
        <p:spPr>
          <a:xfrm>
            <a:off x="7429341" y="1958719"/>
            <a:ext cx="4038600" cy="914400"/>
          </a:xfrm>
          <a:prstGeom prst="rect">
            <a:avLst/>
          </a:prstGeom>
          <a:solidFill>
            <a:srgbClr val="E5F9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chemeClr val="tx1"/>
                </a:solidFill>
              </a:rPr>
              <a:t>الف) شکل دهی ارتباط و گفتگو (الزامات و اقدامات)</a:t>
            </a:r>
            <a:endParaRPr lang="en-US" dirty="0">
              <a:solidFill>
                <a:schemeClr val="tx1"/>
              </a:solidFill>
            </a:endParaRPr>
          </a:p>
        </p:txBody>
      </p:sp>
      <p:sp>
        <p:nvSpPr>
          <p:cNvPr id="7" name="Rectangle 6"/>
          <p:cNvSpPr/>
          <p:nvPr/>
        </p:nvSpPr>
        <p:spPr>
          <a:xfrm>
            <a:off x="912812" y="2757462"/>
            <a:ext cx="5181600" cy="914400"/>
          </a:xfrm>
          <a:prstGeom prst="rect">
            <a:avLst/>
          </a:prstGeom>
          <a:solidFill>
            <a:srgbClr val="CC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chemeClr val="tx1"/>
                </a:solidFill>
              </a:rPr>
              <a:t>ب) بررسی و تحلیل وضعیت مراجعه کننده از طریق گفتگو</a:t>
            </a:r>
            <a:endParaRPr lang="en-US" dirty="0">
              <a:solidFill>
                <a:schemeClr val="tx1"/>
              </a:solidFill>
            </a:endParaRPr>
          </a:p>
        </p:txBody>
      </p:sp>
      <p:sp>
        <p:nvSpPr>
          <p:cNvPr id="8" name="Rectangle 7"/>
          <p:cNvSpPr/>
          <p:nvPr/>
        </p:nvSpPr>
        <p:spPr>
          <a:xfrm>
            <a:off x="6177454" y="3074859"/>
            <a:ext cx="5334000" cy="914400"/>
          </a:xfrm>
          <a:prstGeom prst="rect">
            <a:avLst/>
          </a:prstGeom>
          <a:solidFill>
            <a:schemeClr val="bg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rgbClr val="002060"/>
                </a:solidFill>
              </a:rPr>
              <a:t>ج) توجه دادن به منزلت و کرامت جنین، یادآوری جایگاه والای مادر و پدر و سلامت جسمی زوجین</a:t>
            </a:r>
            <a:endParaRPr lang="en-US" dirty="0">
              <a:solidFill>
                <a:srgbClr val="002060"/>
              </a:solidFill>
            </a:endParaRPr>
          </a:p>
        </p:txBody>
      </p:sp>
      <p:sp>
        <p:nvSpPr>
          <p:cNvPr id="9" name="Line Callout 2 8"/>
          <p:cNvSpPr/>
          <p:nvPr/>
        </p:nvSpPr>
        <p:spPr>
          <a:xfrm>
            <a:off x="227012" y="1295400"/>
            <a:ext cx="1676400" cy="986025"/>
          </a:xfrm>
          <a:prstGeom prst="borderCallout2">
            <a:avLst>
              <a:gd name="adj1" fmla="val 101594"/>
              <a:gd name="adj2" fmla="val 11507"/>
              <a:gd name="adj3" fmla="val 107777"/>
              <a:gd name="adj4" fmla="val 13413"/>
              <a:gd name="adj5" fmla="val 152147"/>
              <a:gd name="adj6" fmla="val 47200"/>
            </a:avLst>
          </a:prstGeom>
          <a:solidFill>
            <a:schemeClr val="accent1">
              <a:lumMod val="20000"/>
              <a:lumOff val="80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bg2">
                    <a:lumMod val="75000"/>
                  </a:schemeClr>
                </a:solidFill>
              </a:rPr>
              <a:t>همدلی با مادر و نه همدردی</a:t>
            </a:r>
            <a:endParaRPr lang="en-US" b="1" dirty="0">
              <a:solidFill>
                <a:schemeClr val="bg2">
                  <a:lumMod val="75000"/>
                </a:schemeClr>
              </a:solidFill>
            </a:endParaRPr>
          </a:p>
        </p:txBody>
      </p:sp>
      <p:sp>
        <p:nvSpPr>
          <p:cNvPr id="10" name="Rectangle 9"/>
          <p:cNvSpPr/>
          <p:nvPr/>
        </p:nvSpPr>
        <p:spPr>
          <a:xfrm>
            <a:off x="844882" y="3690699"/>
            <a:ext cx="5218271" cy="914400"/>
          </a:xfrm>
          <a:prstGeom prst="rect">
            <a:avLst/>
          </a:prstGeom>
          <a:solidFill>
            <a:srgbClr val="8F9FF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chemeClr val="tx1"/>
                </a:solidFill>
              </a:rPr>
              <a:t>ج-3) یادآوری سلامت جسمی زوجین با توجه به وقوع بارداری در مقابل </a:t>
            </a:r>
            <a:r>
              <a:rPr lang="fa-IR" dirty="0" err="1">
                <a:solidFill>
                  <a:schemeClr val="tx1"/>
                </a:solidFill>
              </a:rPr>
              <a:t>سختی‌های</a:t>
            </a:r>
            <a:r>
              <a:rPr lang="fa-IR" dirty="0">
                <a:solidFill>
                  <a:schemeClr val="tx1"/>
                </a:solidFill>
              </a:rPr>
              <a:t> ناباروری</a:t>
            </a:r>
            <a:endParaRPr lang="en-US" dirty="0">
              <a:solidFill>
                <a:schemeClr val="tx1"/>
              </a:solidFill>
            </a:endParaRPr>
          </a:p>
        </p:txBody>
      </p:sp>
      <p:sp>
        <p:nvSpPr>
          <p:cNvPr id="11" name="Rectangle 10"/>
          <p:cNvSpPr/>
          <p:nvPr/>
        </p:nvSpPr>
        <p:spPr>
          <a:xfrm>
            <a:off x="6636082" y="4141964"/>
            <a:ext cx="4875372" cy="914400"/>
          </a:xfrm>
          <a:prstGeom prst="rect">
            <a:avLst/>
          </a:prstGeom>
          <a:solidFill>
            <a:schemeClr val="accent4">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chemeClr val="tx1"/>
                </a:solidFill>
              </a:rPr>
              <a:t>د-1) ایجاد تردید نسبت به راهگشا بودن سقط</a:t>
            </a:r>
            <a:endParaRPr lang="en-US" dirty="0">
              <a:solidFill>
                <a:schemeClr val="tx1"/>
              </a:solidFill>
            </a:endParaRPr>
          </a:p>
        </p:txBody>
      </p:sp>
      <p:sp>
        <p:nvSpPr>
          <p:cNvPr id="12" name="Rectangle 11"/>
          <p:cNvSpPr/>
          <p:nvPr/>
        </p:nvSpPr>
        <p:spPr>
          <a:xfrm>
            <a:off x="1000362" y="4806914"/>
            <a:ext cx="51816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chemeClr val="tx1"/>
                </a:solidFill>
              </a:rPr>
              <a:t>د-3) بیان همه جانبه بزرگی فرصت حفظ فرزند</a:t>
            </a:r>
            <a:endParaRPr lang="en-US" dirty="0">
              <a:solidFill>
                <a:schemeClr val="tx1"/>
              </a:solidFill>
            </a:endParaRPr>
          </a:p>
        </p:txBody>
      </p:sp>
      <p:sp>
        <p:nvSpPr>
          <p:cNvPr id="13" name="Rectangle 12"/>
          <p:cNvSpPr/>
          <p:nvPr/>
        </p:nvSpPr>
        <p:spPr>
          <a:xfrm>
            <a:off x="6063152" y="5190824"/>
            <a:ext cx="5593859" cy="914400"/>
          </a:xfrm>
          <a:prstGeom prst="rect">
            <a:avLst/>
          </a:prstGeom>
          <a:solidFill>
            <a:srgbClr val="CB94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rgbClr val="FF0000"/>
                </a:solidFill>
              </a:rPr>
              <a:t>د-5) بیان برخی عوارض سقط عمدی</a:t>
            </a:r>
            <a:endParaRPr lang="en-US" dirty="0">
              <a:solidFill>
                <a:srgbClr val="FF0000"/>
              </a:solidFill>
            </a:endParaRPr>
          </a:p>
        </p:txBody>
      </p:sp>
      <p:sp>
        <p:nvSpPr>
          <p:cNvPr id="14" name="Rectangle 13"/>
          <p:cNvSpPr/>
          <p:nvPr/>
        </p:nvSpPr>
        <p:spPr>
          <a:xfrm>
            <a:off x="2436812" y="5871389"/>
            <a:ext cx="5181599" cy="914400"/>
          </a:xfrm>
          <a:prstGeom prst="rect">
            <a:avLst/>
          </a:prstGeom>
          <a:solidFill>
            <a:srgbClr val="CFC09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solidFill>
                  <a:srgbClr val="7030A0"/>
                </a:solidFill>
              </a:rPr>
              <a:t>و) تثبیت تصمیم صحیح از طریق احساسات واقعی</a:t>
            </a:r>
            <a:endParaRPr lang="en-US" b="1" dirty="0">
              <a:solidFill>
                <a:srgbClr val="7030A0"/>
              </a:solidFill>
            </a:endParaRPr>
          </a:p>
        </p:txBody>
      </p:sp>
      <p:sp>
        <p:nvSpPr>
          <p:cNvPr id="15" name="Line Callout 3 14"/>
          <p:cNvSpPr/>
          <p:nvPr/>
        </p:nvSpPr>
        <p:spPr>
          <a:xfrm>
            <a:off x="2189876" y="1394683"/>
            <a:ext cx="914400" cy="612648"/>
          </a:xfrm>
          <a:prstGeom prst="borderCallout3">
            <a:avLst>
              <a:gd name="adj1" fmla="val 18750"/>
              <a:gd name="adj2" fmla="val -8333"/>
              <a:gd name="adj3" fmla="val 18750"/>
              <a:gd name="adj4" fmla="val -16667"/>
              <a:gd name="adj5" fmla="val 100000"/>
              <a:gd name="adj6" fmla="val -16667"/>
              <a:gd name="adj7" fmla="val 217048"/>
              <a:gd name="adj8" fmla="val -438"/>
            </a:avLst>
          </a:prstGeom>
          <a:solidFill>
            <a:schemeClr val="accent1">
              <a:lumMod val="20000"/>
              <a:lumOff val="80000"/>
            </a:schemeClr>
          </a:solid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solidFill>
                  <a:srgbClr val="C00000"/>
                </a:solidFill>
              </a:rPr>
              <a:t>شنیدن فعال</a:t>
            </a:r>
            <a:endParaRPr lang="en-US" sz="2000" dirty="0">
              <a:solidFill>
                <a:srgbClr val="C00000"/>
              </a:solidFill>
            </a:endParaRPr>
          </a:p>
        </p:txBody>
      </p:sp>
      <p:sp>
        <p:nvSpPr>
          <p:cNvPr id="16" name="Line Callout 1 15"/>
          <p:cNvSpPr/>
          <p:nvPr/>
        </p:nvSpPr>
        <p:spPr>
          <a:xfrm>
            <a:off x="3454017" y="1342658"/>
            <a:ext cx="914400" cy="1277693"/>
          </a:xfrm>
          <a:prstGeom prst="borderCallout1">
            <a:avLst/>
          </a:prstGeom>
          <a:solidFill>
            <a:schemeClr val="accent1">
              <a:lumMod val="20000"/>
              <a:lumOff val="80000"/>
            </a:schemeClr>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800" dirty="0">
                <a:solidFill>
                  <a:srgbClr val="C00000"/>
                </a:solidFill>
              </a:rPr>
              <a:t>اولویت بندی مشکلات مادر</a:t>
            </a:r>
            <a:endParaRPr lang="en-US" sz="1800" dirty="0">
              <a:solidFill>
                <a:srgbClr val="C00000"/>
              </a:solidFill>
            </a:endParaRPr>
          </a:p>
        </p:txBody>
      </p:sp>
    </p:spTree>
    <p:extLst>
      <p:ext uri="{BB962C8B-B14F-4D97-AF65-F5344CB8AC3E}">
        <p14:creationId xmlns:p14="http://schemas.microsoft.com/office/powerpoint/2010/main" val="4108523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121601" y="1125630"/>
            <a:ext cx="10969943" cy="4987739"/>
          </a:xfrm>
        </p:spPr>
        <p:txBody>
          <a:bodyPr/>
          <a:lstStyle/>
          <a:p>
            <a:endParaRPr lang="en-US" dirty="0"/>
          </a:p>
        </p:txBody>
      </p:sp>
      <p:sp>
        <p:nvSpPr>
          <p:cNvPr id="4" name="Curved Up Ribbon 3"/>
          <p:cNvSpPr/>
          <p:nvPr/>
        </p:nvSpPr>
        <p:spPr>
          <a:xfrm>
            <a:off x="1446212" y="261820"/>
            <a:ext cx="8991600" cy="1447800"/>
          </a:xfrm>
          <a:prstGeom prst="ellipseRibbon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solidFill>
                  <a:srgbClr val="7030A0"/>
                </a:solidFill>
              </a:rPr>
              <a:t>راهکارهای مؤثر (با رعایت صداقت و انصاف)</a:t>
            </a:r>
            <a:endParaRPr lang="en-US" b="1" dirty="0">
              <a:solidFill>
                <a:srgbClr val="7030A0"/>
              </a:solidFill>
            </a:endParaRPr>
          </a:p>
        </p:txBody>
      </p:sp>
      <p:sp>
        <p:nvSpPr>
          <p:cNvPr id="5" name="Oval 4"/>
          <p:cNvSpPr/>
          <p:nvPr/>
        </p:nvSpPr>
        <p:spPr>
          <a:xfrm>
            <a:off x="7920355" y="2014728"/>
            <a:ext cx="2057400" cy="2124915"/>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30000"/>
              </a:lnSpc>
              <a:spcAft>
                <a:spcPts val="0"/>
              </a:spcAft>
            </a:pPr>
            <a:r>
              <a:rPr lang="ar-SA" dirty="0">
                <a:latin typeface="Calibri" panose="020F0502020204030204" pitchFamily="34" charset="0"/>
                <a:ea typeface="Times New Roman" panose="02020603050405020304" pitchFamily="18" charset="0"/>
                <a:cs typeface="B Mitra" panose="00000400000000000000" pitchFamily="2" charset="-78"/>
              </a:rPr>
              <a:t>داستان گویی و اشاره به تجربیات عینی افراد</a:t>
            </a:r>
            <a:endParaRPr lang="en-US" dirty="0">
              <a:latin typeface="Times New Roman" panose="02020603050405020304" pitchFamily="18" charset="0"/>
              <a:ea typeface="Calibri" panose="020F0502020204030204" pitchFamily="34" charset="0"/>
              <a:cs typeface="B Mitra" panose="00000400000000000000" pitchFamily="2" charset="-78"/>
            </a:endParaRPr>
          </a:p>
        </p:txBody>
      </p:sp>
      <p:sp>
        <p:nvSpPr>
          <p:cNvPr id="6" name="Oval 5"/>
          <p:cNvSpPr/>
          <p:nvPr/>
        </p:nvSpPr>
        <p:spPr>
          <a:xfrm>
            <a:off x="4875212" y="2743200"/>
            <a:ext cx="45719"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2261488" y="3886200"/>
            <a:ext cx="2590800" cy="1958341"/>
          </a:xfrm>
          <a:prstGeom prst="ellipse">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t>آرامش بخشی به او با دعا کردن برای وی و </a:t>
            </a:r>
            <a:r>
              <a:rPr lang="fa-IR" dirty="0" err="1"/>
              <a:t>خانواده‌اش</a:t>
            </a:r>
            <a:endParaRPr lang="en-US" dirty="0"/>
          </a:p>
        </p:txBody>
      </p:sp>
      <p:sp>
        <p:nvSpPr>
          <p:cNvPr id="8" name="Oval 7"/>
          <p:cNvSpPr/>
          <p:nvPr/>
        </p:nvSpPr>
        <p:spPr>
          <a:xfrm>
            <a:off x="5048313" y="1828800"/>
            <a:ext cx="2209800" cy="2057400"/>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t>استفاده از ضرب </a:t>
            </a:r>
            <a:r>
              <a:rPr lang="fa-IR" dirty="0" err="1"/>
              <a:t>المثل</a:t>
            </a:r>
            <a:r>
              <a:rPr lang="fa-IR" dirty="0"/>
              <a:t> ها</a:t>
            </a:r>
            <a:endParaRPr lang="en-US" dirty="0"/>
          </a:p>
        </p:txBody>
      </p:sp>
      <p:sp>
        <p:nvSpPr>
          <p:cNvPr id="9" name="Oval 8"/>
          <p:cNvSpPr/>
          <p:nvPr/>
        </p:nvSpPr>
        <p:spPr>
          <a:xfrm>
            <a:off x="1006474" y="2056861"/>
            <a:ext cx="3182938" cy="1829339"/>
          </a:xfrm>
          <a:prstGeom prst="ellips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t>نمایش دادن و ارسال </a:t>
            </a:r>
            <a:r>
              <a:rPr lang="fa-IR" dirty="0" err="1"/>
              <a:t>کلیپ‌های</a:t>
            </a:r>
            <a:r>
              <a:rPr lang="fa-IR" dirty="0"/>
              <a:t> متناسب</a:t>
            </a:r>
            <a:endParaRPr lang="en-US" dirty="0"/>
          </a:p>
        </p:txBody>
      </p:sp>
      <p:sp>
        <p:nvSpPr>
          <p:cNvPr id="10" name="Oval 9"/>
          <p:cNvSpPr/>
          <p:nvPr/>
        </p:nvSpPr>
        <p:spPr>
          <a:xfrm>
            <a:off x="5942012" y="4038600"/>
            <a:ext cx="2133600" cy="2133600"/>
          </a:xfrm>
          <a:prstGeom prst="ellipse">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t>نمایش دادن و ارسال </a:t>
            </a:r>
            <a:r>
              <a:rPr lang="fa-IR" dirty="0" err="1"/>
              <a:t>کلیپ‌های</a:t>
            </a:r>
            <a:r>
              <a:rPr lang="fa-IR" dirty="0"/>
              <a:t> متناسب</a:t>
            </a:r>
            <a:endParaRPr lang="en-US" dirty="0"/>
          </a:p>
        </p:txBody>
      </p:sp>
      <p:sp>
        <p:nvSpPr>
          <p:cNvPr id="11" name="Oval 10"/>
          <p:cNvSpPr/>
          <p:nvPr/>
        </p:nvSpPr>
        <p:spPr>
          <a:xfrm>
            <a:off x="8761412" y="4232753"/>
            <a:ext cx="2133600" cy="1828800"/>
          </a:xfrm>
          <a:prstGeom prst="ellipse">
            <a:avLst/>
          </a:prstGeom>
          <a:solidFill>
            <a:srgbClr val="706E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t>تصویرسازی از آینده</a:t>
            </a:r>
            <a:endParaRPr lang="en-US" dirty="0"/>
          </a:p>
        </p:txBody>
      </p:sp>
    </p:spTree>
    <p:extLst>
      <p:ext uri="{BB962C8B-B14F-4D97-AF65-F5344CB8AC3E}">
        <p14:creationId xmlns:p14="http://schemas.microsoft.com/office/powerpoint/2010/main" val="802613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0"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Oval 3"/>
          <p:cNvSpPr/>
          <p:nvPr/>
        </p:nvSpPr>
        <p:spPr>
          <a:xfrm>
            <a:off x="1827212" y="1138424"/>
            <a:ext cx="5181600" cy="29763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solidFill>
                  <a:schemeClr val="tx1"/>
                </a:solidFill>
              </a:rPr>
              <a:t>پیشنهادات اختصاصی به تفکیک </a:t>
            </a:r>
            <a:r>
              <a:rPr lang="fa-IR" b="1" dirty="0" err="1">
                <a:solidFill>
                  <a:schemeClr val="tx1"/>
                </a:solidFill>
              </a:rPr>
              <a:t>مسئله‌ها</a:t>
            </a:r>
            <a:endParaRPr lang="en-US" b="1" dirty="0">
              <a:solidFill>
                <a:schemeClr val="tx1"/>
              </a:solidFill>
            </a:endParaRPr>
          </a:p>
        </p:txBody>
      </p:sp>
    </p:spTree>
    <p:extLst>
      <p:ext uri="{BB962C8B-B14F-4D97-AF65-F5344CB8AC3E}">
        <p14:creationId xmlns:p14="http://schemas.microsoft.com/office/powerpoint/2010/main" val="10415354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989012" y="5105400"/>
            <a:ext cx="2895600" cy="1219200"/>
            <a:chOff x="2330975" y="1014413"/>
            <a:chExt cx="2980799" cy="2112962"/>
          </a:xfrm>
          <a:effectLst>
            <a:outerShdw blurRad="88900" dist="38100" sx="102000" sy="102000" algn="t" rotWithShape="0">
              <a:prstClr val="black">
                <a:alpha val="31000"/>
              </a:prstClr>
            </a:outerShdw>
          </a:effectLst>
        </p:grpSpPr>
        <p:sp>
          <p:nvSpPr>
            <p:cNvPr id="5" name="Freeform 9"/>
            <p:cNvSpPr>
              <a:spLocks/>
            </p:cNvSpPr>
            <p:nvPr/>
          </p:nvSpPr>
          <p:spPr bwMode="auto">
            <a:xfrm>
              <a:off x="2330975" y="1014413"/>
              <a:ext cx="1236663" cy="1446212"/>
            </a:xfrm>
            <a:custGeom>
              <a:avLst/>
              <a:gdLst>
                <a:gd name="T0" fmla="*/ 186 w 709"/>
                <a:gd name="T1" fmla="*/ 0 h 830"/>
                <a:gd name="T2" fmla="*/ 24 w 709"/>
                <a:gd name="T3" fmla="*/ 286 h 830"/>
                <a:gd name="T4" fmla="*/ 0 w 709"/>
                <a:gd name="T5" fmla="*/ 377 h 830"/>
                <a:gd name="T6" fmla="*/ 24 w 709"/>
                <a:gd name="T7" fmla="*/ 468 h 830"/>
                <a:gd name="T8" fmla="*/ 233 w 709"/>
                <a:gd name="T9" fmla="*/ 830 h 830"/>
                <a:gd name="T10" fmla="*/ 709 w 709"/>
                <a:gd name="T11" fmla="*/ 0 h 830"/>
                <a:gd name="T12" fmla="*/ 186 w 709"/>
                <a:gd name="T13" fmla="*/ 0 h 830"/>
              </a:gdLst>
              <a:ahLst/>
              <a:cxnLst>
                <a:cxn ang="0">
                  <a:pos x="T0" y="T1"/>
                </a:cxn>
                <a:cxn ang="0">
                  <a:pos x="T2" y="T3"/>
                </a:cxn>
                <a:cxn ang="0">
                  <a:pos x="T4" y="T5"/>
                </a:cxn>
                <a:cxn ang="0">
                  <a:pos x="T6" y="T7"/>
                </a:cxn>
                <a:cxn ang="0">
                  <a:pos x="T8" y="T9"/>
                </a:cxn>
                <a:cxn ang="0">
                  <a:pos x="T10" y="T11"/>
                </a:cxn>
                <a:cxn ang="0">
                  <a:pos x="T12" y="T13"/>
                </a:cxn>
              </a:cxnLst>
              <a:rect l="0" t="0" r="r" b="b"/>
              <a:pathLst>
                <a:path w="709" h="830">
                  <a:moveTo>
                    <a:pt x="186" y="0"/>
                  </a:moveTo>
                  <a:cubicBezTo>
                    <a:pt x="148" y="66"/>
                    <a:pt x="24" y="286"/>
                    <a:pt x="24" y="286"/>
                  </a:cubicBezTo>
                  <a:cubicBezTo>
                    <a:pt x="9" y="313"/>
                    <a:pt x="0" y="344"/>
                    <a:pt x="0" y="377"/>
                  </a:cubicBezTo>
                  <a:cubicBezTo>
                    <a:pt x="0" y="410"/>
                    <a:pt x="9" y="441"/>
                    <a:pt x="24" y="468"/>
                  </a:cubicBezTo>
                  <a:cubicBezTo>
                    <a:pt x="233" y="830"/>
                    <a:pt x="233" y="830"/>
                    <a:pt x="233" y="830"/>
                  </a:cubicBezTo>
                  <a:cubicBezTo>
                    <a:pt x="233" y="830"/>
                    <a:pt x="569" y="242"/>
                    <a:pt x="709" y="0"/>
                  </a:cubicBezTo>
                  <a:lnTo>
                    <a:pt x="186" y="0"/>
                  </a:lnTo>
                  <a:close/>
                </a:path>
              </a:pathLst>
            </a:custGeom>
            <a:gradFill flip="none" rotWithShape="1">
              <a:gsLst>
                <a:gs pos="0">
                  <a:schemeClr val="tx1"/>
                </a:gs>
                <a:gs pos="31000">
                  <a:schemeClr val="tx1">
                    <a:lumMod val="75000"/>
                    <a:lumOff val="25000"/>
                  </a:schemeClr>
                </a:gs>
                <a:gs pos="100000">
                  <a:schemeClr val="tx1">
                    <a:lumMod val="50000"/>
                    <a:lumOff val="50000"/>
                  </a:schemeClr>
                </a:gs>
              </a:gsLst>
              <a:lin ang="1620000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6" name="Freeform 10"/>
            <p:cNvSpPr>
              <a:spLocks/>
            </p:cNvSpPr>
            <p:nvPr/>
          </p:nvSpPr>
          <p:spPr bwMode="auto">
            <a:xfrm>
              <a:off x="2521744" y="1385888"/>
              <a:ext cx="2790030" cy="1741487"/>
            </a:xfrm>
            <a:custGeom>
              <a:avLst/>
              <a:gdLst>
                <a:gd name="T0" fmla="*/ 785 w 1684"/>
                <a:gd name="T1" fmla="*/ 1000 h 1000"/>
                <a:gd name="T2" fmla="*/ 884 w 1684"/>
                <a:gd name="T3" fmla="*/ 726 h 1000"/>
                <a:gd name="T4" fmla="*/ 865 w 1684"/>
                <a:gd name="T5" fmla="*/ 726 h 1000"/>
                <a:gd name="T6" fmla="*/ 381 w 1684"/>
                <a:gd name="T7" fmla="*/ 726 h 1000"/>
                <a:gd name="T8" fmla="*/ 290 w 1684"/>
                <a:gd name="T9" fmla="*/ 702 h 1000"/>
                <a:gd name="T10" fmla="*/ 224 w 1684"/>
                <a:gd name="T11" fmla="*/ 636 h 1000"/>
                <a:gd name="T12" fmla="*/ 0 w 1684"/>
                <a:gd name="T13" fmla="*/ 246 h 1000"/>
                <a:gd name="T14" fmla="*/ 102 w 1684"/>
                <a:gd name="T15" fmla="*/ 273 h 1000"/>
                <a:gd name="T16" fmla="*/ 865 w 1684"/>
                <a:gd name="T17" fmla="*/ 273 h 1000"/>
                <a:gd name="T18" fmla="*/ 884 w 1684"/>
                <a:gd name="T19" fmla="*/ 273 h 1000"/>
                <a:gd name="T20" fmla="*/ 785 w 1684"/>
                <a:gd name="T21" fmla="*/ 0 h 1000"/>
                <a:gd name="T22" fmla="*/ 1683 w 1684"/>
                <a:gd name="T23" fmla="*/ 500 h 1000"/>
                <a:gd name="T24" fmla="*/ 1684 w 1684"/>
                <a:gd name="T25" fmla="*/ 500 h 1000"/>
                <a:gd name="T26" fmla="*/ 785 w 1684"/>
                <a:gd name="T27" fmla="*/ 1000 h 1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84" h="1000">
                  <a:moveTo>
                    <a:pt x="785" y="1000"/>
                  </a:moveTo>
                  <a:cubicBezTo>
                    <a:pt x="884" y="726"/>
                    <a:pt x="884" y="726"/>
                    <a:pt x="884" y="726"/>
                  </a:cubicBezTo>
                  <a:cubicBezTo>
                    <a:pt x="865" y="726"/>
                    <a:pt x="865" y="726"/>
                    <a:pt x="865" y="726"/>
                  </a:cubicBezTo>
                  <a:cubicBezTo>
                    <a:pt x="381" y="726"/>
                    <a:pt x="381" y="726"/>
                    <a:pt x="381" y="726"/>
                  </a:cubicBezTo>
                  <a:cubicBezTo>
                    <a:pt x="350" y="726"/>
                    <a:pt x="319" y="719"/>
                    <a:pt x="290" y="702"/>
                  </a:cubicBezTo>
                  <a:cubicBezTo>
                    <a:pt x="262" y="686"/>
                    <a:pt x="240" y="662"/>
                    <a:pt x="224" y="636"/>
                  </a:cubicBezTo>
                  <a:cubicBezTo>
                    <a:pt x="0" y="246"/>
                    <a:pt x="0" y="246"/>
                    <a:pt x="0" y="246"/>
                  </a:cubicBezTo>
                  <a:cubicBezTo>
                    <a:pt x="0" y="246"/>
                    <a:pt x="39" y="273"/>
                    <a:pt x="102" y="273"/>
                  </a:cubicBezTo>
                  <a:cubicBezTo>
                    <a:pt x="165" y="273"/>
                    <a:pt x="865" y="273"/>
                    <a:pt x="865" y="273"/>
                  </a:cubicBezTo>
                  <a:cubicBezTo>
                    <a:pt x="884" y="273"/>
                    <a:pt x="884" y="273"/>
                    <a:pt x="884" y="273"/>
                  </a:cubicBezTo>
                  <a:cubicBezTo>
                    <a:pt x="785" y="0"/>
                    <a:pt x="785" y="0"/>
                    <a:pt x="785" y="0"/>
                  </a:cubicBezTo>
                  <a:cubicBezTo>
                    <a:pt x="1015" y="200"/>
                    <a:pt x="1385" y="389"/>
                    <a:pt x="1683" y="500"/>
                  </a:cubicBezTo>
                  <a:cubicBezTo>
                    <a:pt x="1683" y="500"/>
                    <a:pt x="1683" y="500"/>
                    <a:pt x="1684" y="500"/>
                  </a:cubicBezTo>
                  <a:cubicBezTo>
                    <a:pt x="1385" y="611"/>
                    <a:pt x="1015" y="799"/>
                    <a:pt x="785" y="1000"/>
                  </a:cubicBezTo>
                  <a:close/>
                </a:path>
              </a:pathLst>
            </a:custGeom>
            <a:gradFill flip="none" rotWithShape="1">
              <a:gsLst>
                <a:gs pos="100000">
                  <a:schemeClr val="bg2">
                    <a:lumMod val="50000"/>
                  </a:schemeClr>
                </a:gs>
                <a:gs pos="0">
                  <a:schemeClr val="bg2">
                    <a:lumMod val="20000"/>
                    <a:lumOff val="80000"/>
                  </a:schemeClr>
                </a:gs>
                <a:gs pos="51000">
                  <a:schemeClr val="bg2"/>
                </a:gs>
              </a:gsLst>
              <a:lin ang="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sp>
        <p:nvSpPr>
          <p:cNvPr id="7" name="TextBox 6"/>
          <p:cNvSpPr txBox="1"/>
          <p:nvPr/>
        </p:nvSpPr>
        <p:spPr>
          <a:xfrm>
            <a:off x="1434108" y="5638800"/>
            <a:ext cx="1536104" cy="338554"/>
          </a:xfrm>
          <a:prstGeom prst="rect">
            <a:avLst/>
          </a:prstGeom>
          <a:noFill/>
        </p:spPr>
        <p:txBody>
          <a:bodyPr wrap="square" rtlCol="1">
            <a:spAutoFit/>
          </a:bodyPr>
          <a:lstStyle/>
          <a:p>
            <a:r>
              <a:rPr lang="fa-IR" sz="1600" b="1" dirty="0">
                <a:solidFill>
                  <a:schemeClr val="bg1"/>
                </a:solidFill>
                <a:effectLst>
                  <a:outerShdw blurRad="38100" dist="38100" dir="2700000" algn="tl">
                    <a:srgbClr val="000000">
                      <a:alpha val="43137"/>
                    </a:srgbClr>
                  </a:outerShdw>
                </a:effectLst>
                <a:cs typeface="B Nazanin" pitchFamily="2" charset="-78"/>
              </a:rPr>
              <a:t>مرداد ماه </a:t>
            </a:r>
            <a:r>
              <a:rPr lang="fa-IR" sz="1600" b="1" dirty="0" smtClean="0">
                <a:solidFill>
                  <a:schemeClr val="bg1"/>
                </a:solidFill>
                <a:effectLst>
                  <a:outerShdw blurRad="38100" dist="38100" dir="2700000" algn="tl">
                    <a:srgbClr val="000000">
                      <a:alpha val="43137"/>
                    </a:srgbClr>
                  </a:outerShdw>
                </a:effectLst>
                <a:cs typeface="B Nazanin" pitchFamily="2" charset="-78"/>
              </a:rPr>
              <a:t>1403</a:t>
            </a:r>
            <a:endParaRPr lang="ar-DZ" sz="1600" b="1" dirty="0">
              <a:solidFill>
                <a:schemeClr val="bg1"/>
              </a:solidFill>
              <a:effectLst>
                <a:outerShdw blurRad="38100" dist="38100" dir="2700000" algn="tl">
                  <a:srgbClr val="000000">
                    <a:alpha val="43137"/>
                  </a:srgbClr>
                </a:outerShdw>
              </a:effectLst>
              <a:cs typeface="B Nazanin" pitchFamily="2" charset="-78"/>
            </a:endParaRPr>
          </a:p>
        </p:txBody>
      </p:sp>
      <p:sp>
        <p:nvSpPr>
          <p:cNvPr id="3" name="Title 2"/>
          <p:cNvSpPr>
            <a:spLocks noGrp="1"/>
          </p:cNvSpPr>
          <p:nvPr>
            <p:ph type="title"/>
          </p:nvPr>
        </p:nvSpPr>
        <p:spPr>
          <a:xfrm>
            <a:off x="6856412" y="609600"/>
            <a:ext cx="4722972" cy="2286000"/>
          </a:xfrm>
          <a:ln>
            <a:noFill/>
          </a:ln>
        </p:spPr>
        <p:txBody>
          <a:bodyPr>
            <a:normAutofit fontScale="90000"/>
          </a:bodyPr>
          <a:lstStyle/>
          <a:p>
            <a:pPr algn="r" rtl="1"/>
            <a:r>
              <a:rPr lang="fa-IR" dirty="0" smtClean="0"/>
              <a:t/>
            </a:r>
            <a:br>
              <a:rPr lang="fa-IR" dirty="0" smtClean="0"/>
            </a:br>
            <a:r>
              <a:rPr lang="fa-IR" sz="4400" b="1" dirty="0">
                <a:solidFill>
                  <a:schemeClr val="bg1"/>
                </a:solidFill>
                <a:latin typeface="Arial" panose="020B0604020202020204" pitchFamily="34" charset="0"/>
                <a:ea typeface="+mn-ea"/>
                <a:cs typeface="B Nazanin" panose="00000400000000000000" pitchFamily="2" charset="-78"/>
              </a:rPr>
              <a:t>  </a:t>
            </a:r>
            <a:r>
              <a:rPr lang="fa-IR" sz="4400" b="1" dirty="0" smtClean="0">
                <a:solidFill>
                  <a:schemeClr val="bg1"/>
                </a:solidFill>
                <a:latin typeface="Arial" panose="020B0604020202020204" pitchFamily="34" charset="0"/>
                <a:ea typeface="+mn-ea"/>
                <a:cs typeface="B Nazanin" panose="00000400000000000000" pitchFamily="2" charset="-78"/>
              </a:rPr>
              <a:t/>
            </a:r>
            <a:br>
              <a:rPr lang="fa-IR" sz="4400" b="1" dirty="0" smtClean="0">
                <a:solidFill>
                  <a:schemeClr val="bg1"/>
                </a:solidFill>
                <a:latin typeface="Arial" panose="020B0604020202020204" pitchFamily="34" charset="0"/>
                <a:ea typeface="+mn-ea"/>
                <a:cs typeface="B Nazanin" panose="00000400000000000000" pitchFamily="2" charset="-78"/>
              </a:rPr>
            </a:br>
            <a:r>
              <a:rPr lang="fa-IR" sz="4400" b="1" dirty="0">
                <a:solidFill>
                  <a:schemeClr val="bg1"/>
                </a:solidFill>
                <a:latin typeface="Arial" panose="020B0604020202020204" pitchFamily="34" charset="0"/>
                <a:ea typeface="+mn-ea"/>
                <a:cs typeface="B Nazanin" panose="00000400000000000000" pitchFamily="2" charset="-78"/>
              </a:rPr>
              <a:t/>
            </a:r>
            <a:br>
              <a:rPr lang="fa-IR" sz="4400" b="1" dirty="0">
                <a:solidFill>
                  <a:schemeClr val="bg1"/>
                </a:solidFill>
                <a:latin typeface="Arial" panose="020B0604020202020204" pitchFamily="34" charset="0"/>
                <a:ea typeface="+mn-ea"/>
                <a:cs typeface="B Nazanin" panose="00000400000000000000" pitchFamily="2" charset="-78"/>
              </a:rPr>
            </a:br>
            <a:r>
              <a:rPr lang="fa-IR" sz="4400" b="1" dirty="0" smtClean="0">
                <a:solidFill>
                  <a:schemeClr val="bg1"/>
                </a:solidFill>
                <a:latin typeface="Arial" panose="020B0604020202020204" pitchFamily="34" charset="0"/>
                <a:ea typeface="+mn-ea"/>
                <a:cs typeface="B Nazanin" panose="00000400000000000000" pitchFamily="2" charset="-78"/>
              </a:rPr>
              <a:t>  </a:t>
            </a:r>
            <a:r>
              <a:rPr lang="fa-IR" dirty="0" smtClean="0"/>
              <a:t/>
            </a:r>
            <a:br>
              <a:rPr lang="fa-IR" dirty="0" smtClean="0"/>
            </a:br>
            <a:r>
              <a:rPr lang="fa-IR" dirty="0" smtClean="0"/>
              <a:t/>
            </a:r>
            <a:br>
              <a:rPr lang="fa-IR" dirty="0" smtClean="0"/>
            </a:br>
            <a:endParaRPr lang="en-US" dirty="0"/>
          </a:p>
        </p:txBody>
      </p:sp>
      <p:sp>
        <p:nvSpPr>
          <p:cNvPr id="11" name="Up Ribbon 10"/>
          <p:cNvSpPr/>
          <p:nvPr/>
        </p:nvSpPr>
        <p:spPr>
          <a:xfrm>
            <a:off x="2207829" y="102952"/>
            <a:ext cx="7467600" cy="1268648"/>
          </a:xfrm>
          <a:prstGeom prst="ribbon2">
            <a:avLst>
              <a:gd name="adj1" fmla="val 16667"/>
              <a:gd name="adj2" fmla="val 75000"/>
            </a:avLst>
          </a:prstGeom>
          <a:solidFill>
            <a:schemeClr val="bg2">
              <a:lumMod val="75000"/>
            </a:schemeClr>
          </a:solidFill>
          <a:ln w="25400" cap="flat" cmpd="sng" algn="ctr">
            <a:noFill/>
            <a:prstDash val="solid"/>
          </a:ln>
          <a:effectLst/>
        </p:spPr>
        <p:txBody>
          <a:bodyPr rtlCol="0" anchor="ctr"/>
          <a:lstStyle/>
          <a:p>
            <a:pPr algn="ctr" defTabSz="914126">
              <a:defRPr/>
            </a:pPr>
            <a:endParaRPr lang="es-UY" sz="2398" kern="0">
              <a:solidFill>
                <a:prstClr val="white"/>
              </a:solidFill>
            </a:endParaRPr>
          </a:p>
        </p:txBody>
      </p:sp>
      <p:sp>
        <p:nvSpPr>
          <p:cNvPr id="12" name="TextBox 11"/>
          <p:cNvSpPr txBox="1"/>
          <p:nvPr/>
        </p:nvSpPr>
        <p:spPr>
          <a:xfrm>
            <a:off x="3122612" y="304800"/>
            <a:ext cx="5410200" cy="830997"/>
          </a:xfrm>
          <a:prstGeom prst="rect">
            <a:avLst/>
          </a:prstGeom>
        </p:spPr>
        <p:txBody>
          <a:bodyPr wrap="square">
            <a:spAutoFit/>
          </a:bodyPr>
          <a:lstStyle>
            <a:defPPr>
              <a:defRPr lang="en-US"/>
            </a:defPPr>
            <a:lvl1pPr algn="ctr">
              <a:defRPr sz="2000">
                <a:latin typeface="Segoe UI" panose="020B0502040204020203" pitchFamily="34" charset="0"/>
                <a:ea typeface="Segoe UI" panose="020B0502040204020203" pitchFamily="34" charset="0"/>
                <a:cs typeface="Segoe UI" panose="020B0502040204020203" pitchFamily="34" charset="0"/>
              </a:defRPr>
            </a:lvl1pPr>
          </a:lstStyle>
          <a:p>
            <a:pPr defTabSz="914126">
              <a:defRPr/>
            </a:pPr>
            <a:r>
              <a:rPr lang="fa-IR" sz="2400" b="1" dirty="0">
                <a:solidFill>
                  <a:srgbClr val="FFFF00"/>
                </a:solidFill>
                <a:latin typeface="Arial" panose="020B0604020202020204" pitchFamily="34" charset="0"/>
                <a:cs typeface="B Nazanin" panose="00000400000000000000" pitchFamily="2" charset="-78"/>
              </a:rPr>
              <a:t>جملات طلایی مشترک در مشاوره انصراف از سقط عمدی</a:t>
            </a:r>
            <a:endParaRPr lang="es-UY" sz="2400" b="1" kern="0" dirty="0">
              <a:solidFill>
                <a:srgbClr val="FFFF00"/>
              </a:solidFill>
            </a:endParaRPr>
          </a:p>
        </p:txBody>
      </p:sp>
      <p:sp>
        <p:nvSpPr>
          <p:cNvPr id="8" name="Content Placeholder 7"/>
          <p:cNvSpPr>
            <a:spLocks noGrp="1"/>
          </p:cNvSpPr>
          <p:nvPr>
            <p:ph idx="1"/>
          </p:nvPr>
        </p:nvSpPr>
        <p:spPr>
          <a:xfrm>
            <a:off x="612801" y="1435649"/>
            <a:ext cx="10969943" cy="5186175"/>
          </a:xfrm>
        </p:spPr>
        <p:txBody>
          <a:bodyPr>
            <a:normAutofit lnSpcReduction="10000"/>
          </a:bodyPr>
          <a:lstStyle/>
          <a:p>
            <a:pPr marL="342900" lvl="0" indent="-342900" algn="r" rtl="1">
              <a:buFont typeface="Arial" panose="020B0604020202020204" pitchFamily="34" charset="0"/>
              <a:buChar char="•"/>
            </a:pPr>
            <a:r>
              <a:rPr lang="ar-SA" sz="2300" dirty="0">
                <a:solidFill>
                  <a:srgbClr val="FFFF00"/>
                </a:solidFill>
              </a:rPr>
              <a:t>به نظرت، همین الان چه اندام‌هایی از جنین تشکیل شده؟ تاحالا عکس جنین رو تو این سن دیدی؟</a:t>
            </a:r>
            <a:endParaRPr lang="en-US" sz="2300" dirty="0">
              <a:solidFill>
                <a:srgbClr val="FFFF00"/>
              </a:solidFill>
            </a:endParaRPr>
          </a:p>
          <a:p>
            <a:pPr marL="342900" lvl="0" indent="-342900" algn="r" rtl="1">
              <a:buFont typeface="Arial" panose="020B0604020202020204" pitchFamily="34" charset="0"/>
              <a:buChar char="•"/>
            </a:pPr>
            <a:r>
              <a:rPr lang="ar-SA" sz="2300" dirty="0">
                <a:solidFill>
                  <a:srgbClr val="FFFF00"/>
                </a:solidFill>
              </a:rPr>
              <a:t>«از کجا مطمئنی مشکلاتی که می خوای به خاطرش جون </a:t>
            </a:r>
            <a:r>
              <a:rPr lang="ar-SA" sz="2300" dirty="0" smtClean="0">
                <a:solidFill>
                  <a:srgbClr val="FFFF00"/>
                </a:solidFill>
              </a:rPr>
              <a:t>فرزند</a:t>
            </a:r>
            <a:r>
              <a:rPr lang="fa-IR" sz="2300" dirty="0" smtClean="0">
                <a:solidFill>
                  <a:srgbClr val="FFFF00"/>
                </a:solidFill>
              </a:rPr>
              <a:t> </a:t>
            </a:r>
            <a:r>
              <a:rPr lang="ar-SA" sz="2300" dirty="0" smtClean="0">
                <a:solidFill>
                  <a:srgbClr val="FFFF00"/>
                </a:solidFill>
              </a:rPr>
              <a:t>تو </a:t>
            </a:r>
            <a:r>
              <a:rPr lang="ar-SA" sz="2300" dirty="0">
                <a:solidFill>
                  <a:srgbClr val="FFFF00"/>
                </a:solidFill>
              </a:rPr>
              <a:t>بگیری، با سقط عمدی حل می‌شه؟»</a:t>
            </a:r>
            <a:endParaRPr lang="en-US" sz="2300" dirty="0">
              <a:solidFill>
                <a:srgbClr val="FFFF00"/>
              </a:solidFill>
            </a:endParaRPr>
          </a:p>
          <a:p>
            <a:pPr marL="342900" lvl="0" indent="-342900" algn="r" rtl="1">
              <a:buFont typeface="Arial" panose="020B0604020202020204" pitchFamily="34" charset="0"/>
              <a:buChar char="•"/>
            </a:pPr>
            <a:r>
              <a:rPr lang="ar-SA" sz="2300" dirty="0">
                <a:solidFill>
                  <a:srgbClr val="FFFF00"/>
                </a:solidFill>
              </a:rPr>
              <a:t>«خدا به این بچه‌ای که الان تو وجودته، حق زنده بودن و حیات داده. به نظرت شما اجازه داری حق حیاتی که خدا بهش داده رو ازش بگیری؟»</a:t>
            </a:r>
            <a:endParaRPr lang="en-US" sz="2300" dirty="0">
              <a:solidFill>
                <a:srgbClr val="FFFF00"/>
              </a:solidFill>
            </a:endParaRPr>
          </a:p>
          <a:p>
            <a:pPr marL="342900" lvl="0" indent="-342900" algn="r" rtl="1">
              <a:buFont typeface="Arial" panose="020B0604020202020204" pitchFamily="34" charset="0"/>
              <a:buChar char="•"/>
            </a:pPr>
            <a:r>
              <a:rPr lang="ar-SA" sz="2300" dirty="0">
                <a:solidFill>
                  <a:srgbClr val="FFFF00"/>
                </a:solidFill>
              </a:rPr>
              <a:t>«این بچه امانت خداست. کسی که امانتی رو می‌سپره، به امانتدار اعتماد کرده. باید به خودت افتخار کنی که تو امانتدارش هستی. گرفتن جون این بچه یعنی: من امانت خدا رو </a:t>
            </a:r>
            <a:r>
              <a:rPr lang="fa-IR" sz="2300" dirty="0" err="1">
                <a:solidFill>
                  <a:srgbClr val="FFFF00"/>
                </a:solidFill>
              </a:rPr>
              <a:t>نمی‌خوام</a:t>
            </a:r>
            <a:r>
              <a:rPr lang="fa-IR" sz="2300" dirty="0">
                <a:solidFill>
                  <a:srgbClr val="FFFF00"/>
                </a:solidFill>
              </a:rPr>
              <a:t> نگه دارم</a:t>
            </a:r>
            <a:r>
              <a:rPr lang="ar-SA" sz="2300" dirty="0">
                <a:solidFill>
                  <a:srgbClr val="FFFF00"/>
                </a:solidFill>
              </a:rPr>
              <a:t>!»</a:t>
            </a:r>
            <a:endParaRPr lang="en-US" sz="2300" dirty="0">
              <a:solidFill>
                <a:srgbClr val="FFFF00"/>
              </a:solidFill>
            </a:endParaRPr>
          </a:p>
          <a:p>
            <a:pPr marL="342900" lvl="0" indent="-342900" algn="r" rtl="1">
              <a:buFont typeface="Arial" panose="020B0604020202020204" pitchFamily="34" charset="0"/>
              <a:buChar char="•"/>
            </a:pPr>
            <a:r>
              <a:rPr lang="ar-SA" sz="2300" dirty="0">
                <a:solidFill>
                  <a:srgbClr val="FFFF00"/>
                </a:solidFill>
              </a:rPr>
              <a:t>«این فرشته‌ی کوچولو الان تنهای تنهاس. شما و همسرت انتخاب شدین که تنها پناهش باشین. رحم مادر برای جنین، یه پناهگاه امن هست. چطور ممکنه این کوچولوی مظلومو از تنها پناهگاهش جدا کنی؟»</a:t>
            </a:r>
            <a:endParaRPr lang="en-US" sz="2300" dirty="0">
              <a:solidFill>
                <a:srgbClr val="FFFF00"/>
              </a:solidFill>
            </a:endParaRPr>
          </a:p>
          <a:p>
            <a:pPr marL="342900" lvl="0" indent="-342900" algn="r" rtl="1">
              <a:buFont typeface="Arial" panose="020B0604020202020204" pitchFamily="34" charset="0"/>
              <a:buChar char="•"/>
            </a:pPr>
            <a:r>
              <a:rPr lang="ar-SA" sz="2300" dirty="0">
                <a:solidFill>
                  <a:srgbClr val="FFFF00"/>
                </a:solidFill>
              </a:rPr>
              <a:t>«این بچه، از وجود شما و همسرت شکل گرفته. خون شما و همسرت تو رگ‌هاشه. آدم‌ها لحظه‌ای که اولین بار بچه خودشون رو تو بغل‌شون می‌گیرن، بهترین حس دنیا رو دارن.»</a:t>
            </a:r>
            <a:endParaRPr lang="en-US" sz="2300" dirty="0">
              <a:solidFill>
                <a:srgbClr val="FFFF00"/>
              </a:solidFill>
            </a:endParaRPr>
          </a:p>
          <a:p>
            <a:pPr marL="342900" lvl="0" indent="-342900" algn="r" rtl="1">
              <a:buFont typeface="Arial" panose="020B0604020202020204" pitchFamily="34" charset="0"/>
              <a:buChar char="•"/>
            </a:pPr>
            <a:r>
              <a:rPr lang="ar-SA" sz="2300" dirty="0">
                <a:solidFill>
                  <a:srgbClr val="FFFF00"/>
                </a:solidFill>
              </a:rPr>
              <a:t>«قبول دارم مشکلاتی که می‌گی مهمه و باید به اونا توجه کنیم ولی هیچ مشکلی بدون راه‌حل نیست. خیلی از آدما، مشکلات شدیدتری ممکنه داشته باشن؛ ولی نگرانی تو هم خیلی مهمه و باید درباره اون حرف بزنیم.»</a:t>
            </a:r>
            <a:endParaRPr lang="en-US" sz="2300" dirty="0">
              <a:solidFill>
                <a:srgbClr val="FFFF00"/>
              </a:solidFill>
            </a:endParaRPr>
          </a:p>
          <a:p>
            <a:pPr marL="342900" lvl="0" indent="-342900" algn="r" rtl="1">
              <a:buFont typeface="Arial" panose="020B0604020202020204" pitchFamily="34" charset="0"/>
              <a:buChar char="•"/>
            </a:pPr>
            <a:r>
              <a:rPr lang="ar-SA" sz="2300" dirty="0">
                <a:solidFill>
                  <a:srgbClr val="FFFF00"/>
                </a:solidFill>
              </a:rPr>
              <a:t>«به کسانی که سال‌هاست در آرزوی یه فرزند هستند فکر کردی؟ می‌دونی نعمتی را که می‌خواهی به این راحتی از دستش بدهی، خیلی‌ها میلیون‌ها هزینه می‌کنند تا به نعمت فرزند دار شدن برسند</a:t>
            </a:r>
            <a:r>
              <a:rPr lang="ar-SA" sz="2300" dirty="0" smtClean="0">
                <a:solidFill>
                  <a:srgbClr val="FFFF00"/>
                </a:solidFill>
              </a:rPr>
              <a:t>؟»</a:t>
            </a:r>
            <a:endParaRPr lang="en-US" sz="2300" dirty="0">
              <a:solidFill>
                <a:srgbClr val="FFFF00"/>
              </a:solidFill>
            </a:endParaRPr>
          </a:p>
        </p:txBody>
      </p:sp>
    </p:spTree>
    <p:extLst>
      <p:ext uri="{BB962C8B-B14F-4D97-AF65-F5344CB8AC3E}">
        <p14:creationId xmlns:p14="http://schemas.microsoft.com/office/powerpoint/2010/main" val="3365557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7" name="Content Placeholder 6"/>
          <p:cNvGraphicFramePr>
            <a:graphicFrameLocks noGrp="1" noChangeAspect="1"/>
          </p:cNvGraphicFramePr>
          <p:nvPr>
            <p:ph idx="1"/>
            <p:extLst>
              <p:ext uri="{D42A27DB-BD31-4B8C-83A1-F6EECF244321}">
                <p14:modId xmlns:p14="http://schemas.microsoft.com/office/powerpoint/2010/main" val="4263948149"/>
              </p:ext>
            </p:extLst>
          </p:nvPr>
        </p:nvGraphicFramePr>
        <p:xfrm>
          <a:off x="2055812" y="274639"/>
          <a:ext cx="8534400" cy="6507161"/>
        </p:xfrm>
        <a:graphic>
          <a:graphicData uri="http://schemas.openxmlformats.org/presentationml/2006/ole">
            <mc:AlternateContent xmlns:mc="http://schemas.openxmlformats.org/markup-compatibility/2006">
              <mc:Choice xmlns:v="urn:schemas-microsoft-com:vml" Requires="v">
                <p:oleObj spid="_x0000_s1027" name="Document" r:id="rId3" imgW="7137167" imgH="10429545" progId="Word.Document.12">
                  <p:embed/>
                </p:oleObj>
              </mc:Choice>
              <mc:Fallback>
                <p:oleObj name="Document" r:id="rId3" imgW="7137167" imgH="10429545" progId="Word.Document.12">
                  <p:embed/>
                  <p:pic>
                    <p:nvPicPr>
                      <p:cNvPr id="0" name=""/>
                      <p:cNvPicPr/>
                      <p:nvPr/>
                    </p:nvPicPr>
                    <p:blipFill>
                      <a:blip r:embed="rId4"/>
                      <a:stretch>
                        <a:fillRect/>
                      </a:stretch>
                    </p:blipFill>
                    <p:spPr>
                      <a:xfrm>
                        <a:off x="2055812" y="274639"/>
                        <a:ext cx="8534400" cy="6507161"/>
                      </a:xfrm>
                      <a:prstGeom prst="rect">
                        <a:avLst/>
                      </a:prstGeom>
                      <a:solidFill>
                        <a:schemeClr val="accent1">
                          <a:lumMod val="20000"/>
                          <a:lumOff val="80000"/>
                        </a:schemeClr>
                      </a:solidFill>
                    </p:spPr>
                  </p:pic>
                </p:oleObj>
              </mc:Fallback>
            </mc:AlternateContent>
          </a:graphicData>
        </a:graphic>
      </p:graphicFrame>
    </p:spTree>
    <p:extLst>
      <p:ext uri="{BB962C8B-B14F-4D97-AF65-F5344CB8AC3E}">
        <p14:creationId xmlns:p14="http://schemas.microsoft.com/office/powerpoint/2010/main" val="32794829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Cloud Callout 3"/>
          <p:cNvSpPr/>
          <p:nvPr/>
        </p:nvSpPr>
        <p:spPr>
          <a:xfrm>
            <a:off x="1903412" y="685800"/>
            <a:ext cx="9296400" cy="4346448"/>
          </a:xfrm>
          <a:prstGeom prst="cloudCallout">
            <a:avLst/>
          </a:prstGeom>
          <a:solidFill>
            <a:srgbClr val="CC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a:solidFill>
                  <a:srgbClr val="002060"/>
                </a:solidFill>
              </a:rPr>
              <a:t>گاهی یک جمله ساده، </a:t>
            </a:r>
          </a:p>
          <a:p>
            <a:pPr algn="ctr"/>
            <a:r>
              <a:rPr lang="fa-IR" sz="2800" b="1" dirty="0">
                <a:solidFill>
                  <a:srgbClr val="002060"/>
                </a:solidFill>
              </a:rPr>
              <a:t>یک اقدام کوچک،</a:t>
            </a:r>
          </a:p>
          <a:p>
            <a:pPr algn="ctr"/>
            <a:r>
              <a:rPr lang="fa-IR" sz="2800" b="1" dirty="0">
                <a:solidFill>
                  <a:srgbClr val="002060"/>
                </a:solidFill>
              </a:rPr>
              <a:t>جان یک فرشته را نجات </a:t>
            </a:r>
            <a:r>
              <a:rPr lang="fa-IR" sz="2800" b="1" dirty="0" err="1">
                <a:solidFill>
                  <a:srgbClr val="002060"/>
                </a:solidFill>
              </a:rPr>
              <a:t>می‌دهد</a:t>
            </a:r>
            <a:r>
              <a:rPr lang="fa-IR" sz="2800" b="1" dirty="0">
                <a:solidFill>
                  <a:srgbClr val="002060"/>
                </a:solidFill>
              </a:rPr>
              <a:t>. </a:t>
            </a:r>
          </a:p>
          <a:p>
            <a:pPr algn="ctr"/>
            <a:r>
              <a:rPr lang="fa-IR" sz="2800" b="1" dirty="0">
                <a:solidFill>
                  <a:srgbClr val="002060"/>
                </a:solidFill>
              </a:rPr>
              <a:t>شاید نجات همین یک جان،</a:t>
            </a:r>
          </a:p>
          <a:p>
            <a:pPr algn="ctr"/>
            <a:r>
              <a:rPr lang="fa-IR" sz="2800" b="1" dirty="0">
                <a:solidFill>
                  <a:srgbClr val="002060"/>
                </a:solidFill>
              </a:rPr>
              <a:t>برکت بزرگ زندگی ما شود.</a:t>
            </a:r>
          </a:p>
        </p:txBody>
      </p:sp>
    </p:spTree>
    <p:extLst>
      <p:ext uri="{BB962C8B-B14F-4D97-AF65-F5344CB8AC3E}">
        <p14:creationId xmlns:p14="http://schemas.microsoft.com/office/powerpoint/2010/main" val="30651243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455612" y="152400"/>
            <a:ext cx="8993187" cy="6477000"/>
          </a:xfrm>
          <a:prstGeom prst="rect">
            <a:avLst/>
          </a:prstGeom>
        </p:spPr>
      </p:pic>
      <p:sp>
        <p:nvSpPr>
          <p:cNvPr id="5" name="Flowchart: Terminator 4"/>
          <p:cNvSpPr/>
          <p:nvPr/>
        </p:nvSpPr>
        <p:spPr>
          <a:xfrm>
            <a:off x="9904412" y="274639"/>
            <a:ext cx="1828800" cy="2011361"/>
          </a:xfrm>
          <a:prstGeom prst="flowChartTerminator">
            <a:avLst/>
          </a:prstGeom>
          <a:solidFill>
            <a:schemeClr val="bg2">
              <a:lumMod val="20000"/>
              <a:lumOff val="80000"/>
            </a:schemeClr>
          </a:solidFill>
          <a:effectLst>
            <a:innerShdw blurRad="63500" dist="50800" dir="16200000">
              <a:prstClr val="black">
                <a:alpha val="50000"/>
              </a:prstClr>
            </a:inn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rgbClr val="00B050"/>
                </a:solidFill>
                <a:cs typeface="2  Titr" panose="00000700000000000000" pitchFamily="2" charset="-78"/>
              </a:rPr>
              <a:t>با سپاس از توجه شما</a:t>
            </a:r>
            <a:endParaRPr lang="en-US" dirty="0">
              <a:solidFill>
                <a:srgbClr val="00B050"/>
              </a:solidFill>
              <a:cs typeface="2  Titr" panose="00000700000000000000" pitchFamily="2" charset="-78"/>
            </a:endParaRPr>
          </a:p>
        </p:txBody>
      </p:sp>
    </p:spTree>
    <p:extLst>
      <p:ext uri="{BB962C8B-B14F-4D97-AF65-F5344CB8AC3E}">
        <p14:creationId xmlns:p14="http://schemas.microsoft.com/office/powerpoint/2010/main" val="3159703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endParaRPr lang="en-US" dirty="0"/>
          </a:p>
        </p:txBody>
      </p:sp>
      <p:pic>
        <p:nvPicPr>
          <p:cNvPr id="4"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7200" y="1690688"/>
            <a:ext cx="3441309" cy="43513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0305" y="1690688"/>
            <a:ext cx="3414056" cy="44733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itle 1"/>
          <p:cNvSpPr txBox="1">
            <a:spLocks/>
          </p:cNvSpPr>
          <p:nvPr/>
        </p:nvSpPr>
        <p:spPr>
          <a:xfrm>
            <a:off x="609441" y="365126"/>
            <a:ext cx="10744359" cy="620594"/>
          </a:xfrm>
          <a:prstGeom prst="rect">
            <a:avLst/>
          </a:prstGeom>
          <a:solidFill>
            <a:srgbClr val="70AD47">
              <a:lumMod val="20000"/>
              <a:lumOff val="80000"/>
            </a:srgbClr>
          </a:solidFill>
        </p:spPr>
        <p:txBody>
          <a:bodyPr vert="horz" lIns="91440" tIns="45720" rIns="91440" bIns="45720" rtlCol="0" anchor="ctr">
            <a:normAutofit fontScale="5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fa-IR" sz="4400" b="0" i="0" u="none" strike="noStrike" kern="1200" cap="none" spc="0" normalizeH="0" baseline="0" noProof="0" dirty="0" smtClean="0">
                <a:ln>
                  <a:noFill/>
                </a:ln>
                <a:solidFill>
                  <a:sysClr val="windowText" lastClr="000000"/>
                </a:solidFill>
                <a:effectLst/>
                <a:uLnTx/>
                <a:uFillTx/>
                <a:latin typeface="Calibri Light" panose="020F0302020204030204"/>
                <a:ea typeface="+mj-ea"/>
                <a:cs typeface="Times New Roman" panose="02020603050405020304" pitchFamily="18" charset="0"/>
              </a:rPr>
              <a:t>نمایه بسته خدمت حفظ حیات جنین(در راستای انصراف از سقط عمدی)، نسخه</a:t>
            </a:r>
            <a:r>
              <a:rPr kumimoji="0" lang="fa-IR" sz="4400" b="0" i="0" u="none" strike="noStrike" kern="1200" cap="none" spc="0" normalizeH="0" noProof="0" dirty="0" smtClean="0">
                <a:ln>
                  <a:noFill/>
                </a:ln>
                <a:solidFill>
                  <a:sysClr val="windowText" lastClr="000000"/>
                </a:solidFill>
                <a:effectLst/>
                <a:uLnTx/>
                <a:uFillTx/>
                <a:latin typeface="Calibri Light" panose="020F0302020204030204"/>
                <a:ea typeface="+mj-ea"/>
                <a:cs typeface="Times New Roman" panose="02020603050405020304" pitchFamily="18" charset="0"/>
              </a:rPr>
              <a:t> 1-0 تابستان 1403</a:t>
            </a:r>
            <a:endPar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Tree>
    <p:extLst>
      <p:ext uri="{BB962C8B-B14F-4D97-AF65-F5344CB8AC3E}">
        <p14:creationId xmlns:p14="http://schemas.microsoft.com/office/powerpoint/2010/main" val="19493584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5" name="Text Box 6"/>
          <p:cNvSpPr txBox="1">
            <a:spLocks/>
          </p:cNvSpPr>
          <p:nvPr/>
        </p:nvSpPr>
        <p:spPr>
          <a:xfrm>
            <a:off x="836612" y="258597"/>
            <a:ext cx="10515600" cy="879641"/>
          </a:xfrm>
          <a:prstGeom prst="rect">
            <a:avLst/>
          </a:prstGeom>
          <a:solidFill>
            <a:srgbClr val="70AD47">
              <a:lumMod val="20000"/>
              <a:lumOff val="80000"/>
            </a:srgbClr>
          </a:solidFill>
          <a:ln w="6350">
            <a:solidFill>
              <a:prstClr val="black"/>
            </a:solidFill>
          </a:ln>
        </p:spPr>
        <p:txBody>
          <a:bodyPr rot="0" spcFirstLastPara="0"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SA" sz="2000" b="1" i="0" u="none" strike="noStrike" kern="0" cap="none" spc="0" normalizeH="0" baseline="0" noProof="0" smtClean="0">
                <a:ln>
                  <a:noFill/>
                </a:ln>
                <a:solidFill>
                  <a:sysClr val="windowText" lastClr="000000"/>
                </a:solidFill>
                <a:effectLst/>
                <a:uLnTx/>
                <a:uFillTx/>
                <a:latin typeface="Farhang Sharp"/>
                <a:ea typeface="Calibri" panose="020F0502020204030204" pitchFamily="34" charset="0"/>
                <a:cs typeface="B Shiraz" panose="00000400000000000000" pitchFamily="2" charset="-78"/>
              </a:rPr>
              <a:t>نسخه حاضر، اولین منبع راهنمای حفظ حیا</a:t>
            </a:r>
            <a:r>
              <a:rPr kumimoji="0" lang="fa-IR" sz="2000" b="1" i="0" u="none" strike="noStrike" kern="0" cap="none" spc="0" normalizeH="0" baseline="0" noProof="0" smtClean="0">
                <a:ln>
                  <a:noFill/>
                </a:ln>
                <a:solidFill>
                  <a:sysClr val="windowText" lastClr="000000"/>
                </a:solidFill>
                <a:effectLst/>
                <a:uLnTx/>
                <a:uFillTx/>
                <a:latin typeface="Farhang Sharp"/>
                <a:ea typeface="Calibri" panose="020F0502020204030204" pitchFamily="34" charset="0"/>
                <a:cs typeface="B Shiraz" panose="00000400000000000000" pitchFamily="2" charset="-78"/>
              </a:rPr>
              <a:t>ت</a:t>
            </a:r>
            <a:r>
              <a:rPr kumimoji="0" lang="ar-SA" sz="2000" b="1" i="0" u="none" strike="noStrike" kern="0" cap="none" spc="0" normalizeH="0" baseline="0" noProof="0" smtClean="0">
                <a:ln>
                  <a:noFill/>
                </a:ln>
                <a:solidFill>
                  <a:sysClr val="windowText" lastClr="000000"/>
                </a:solidFill>
                <a:effectLst/>
                <a:uLnTx/>
                <a:uFillTx/>
                <a:latin typeface="Farhang Sharp"/>
                <a:ea typeface="Calibri" panose="020F0502020204030204" pitchFamily="34" charset="0"/>
                <a:cs typeface="B Shiraz" panose="00000400000000000000" pitchFamily="2" charset="-78"/>
              </a:rPr>
              <a:t> جنین ویژه ارائه دهندگان خدمت است.</a:t>
            </a:r>
            <a:r>
              <a:rPr kumimoji="0" lang="fa-IR" sz="2000" b="1" i="0" u="none" strike="noStrike" kern="0" cap="none" spc="0" normalizeH="0" baseline="0" noProof="0" smtClean="0">
                <a:ln>
                  <a:noFill/>
                </a:ln>
                <a:solidFill>
                  <a:sysClr val="windowText" lastClr="000000"/>
                </a:solidFill>
                <a:effectLst/>
                <a:uLnTx/>
                <a:uFillTx/>
                <a:latin typeface="Farhang Sharp"/>
                <a:ea typeface="Calibri" panose="020F0502020204030204" pitchFamily="34" charset="0"/>
                <a:cs typeface="B Shiraz" panose="00000400000000000000" pitchFamily="2" charset="-78"/>
              </a:rPr>
              <a:t> این بسته در چهار بخش ناآگاهی های زمینه ساز، موقعیت های زمینه ساز، مسئله ها شامل پیشنهادات مشترک و پیشنهادات اختصاصی تقدیم شما شده است.</a:t>
            </a:r>
            <a:endParaRPr kumimoji="0" lang="en-US" sz="2000" b="0" i="0" u="none" strike="noStrike" kern="0" cap="none" spc="0" normalizeH="0" baseline="0" noProof="0" dirty="0">
              <a:ln>
                <a:noFill/>
              </a:ln>
              <a:solidFill>
                <a:sysClr val="windowText" lastClr="000000"/>
              </a:solidFill>
              <a:effectLst/>
              <a:uLnTx/>
              <a:uFillTx/>
              <a:latin typeface="Farhang Sharp"/>
              <a:ea typeface="Calibri" panose="020F0502020204030204" pitchFamily="34" charset="0"/>
              <a:cs typeface="B Koodak" panose="00000700000000000000" pitchFamily="2" charset="-78"/>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6612" y="1447800"/>
            <a:ext cx="10308860" cy="4987925"/>
          </a:xfrm>
        </p:spPr>
      </p:pic>
    </p:spTree>
    <p:extLst>
      <p:ext uri="{BB962C8B-B14F-4D97-AF65-F5344CB8AC3E}">
        <p14:creationId xmlns:p14="http://schemas.microsoft.com/office/powerpoint/2010/main" val="33536449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0412" y="274639"/>
            <a:ext cx="10818972" cy="711081"/>
          </a:xfrm>
          <a:solidFill>
            <a:srgbClr val="CCFFCC"/>
          </a:solidFill>
        </p:spPr>
        <p:txBody>
          <a:bodyPr/>
          <a:lstStyle/>
          <a:p>
            <a:pPr algn="r" rtl="1"/>
            <a:r>
              <a:rPr lang="fa-IR" dirty="0" smtClean="0"/>
              <a:t>هشت گام سریع در انصراف از سقط عمدی جنین</a:t>
            </a:r>
            <a:endParaRPr lang="en-US" dirty="0"/>
          </a:p>
        </p:txBody>
      </p:sp>
      <p:sp>
        <p:nvSpPr>
          <p:cNvPr id="26" name="Oval 25"/>
          <p:cNvSpPr/>
          <p:nvPr/>
        </p:nvSpPr>
        <p:spPr>
          <a:xfrm>
            <a:off x="9255911" y="1214320"/>
            <a:ext cx="1418231" cy="140873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400" b="1" dirty="0">
                <a:solidFill>
                  <a:schemeClr val="tx1"/>
                </a:solidFill>
              </a:rPr>
              <a:t>شناسایی مادر متقاضی سقط عمدی جنین (مستقیم یا غیر مستقیم</a:t>
            </a:r>
            <a:r>
              <a:rPr lang="fa-IR" sz="1400" dirty="0">
                <a:solidFill>
                  <a:schemeClr val="tx1"/>
                </a:solidFill>
              </a:rPr>
              <a:t>)</a:t>
            </a:r>
            <a:endParaRPr lang="en-US" sz="1400" dirty="0">
              <a:solidFill>
                <a:schemeClr val="tx1"/>
              </a:solidFill>
            </a:endParaRPr>
          </a:p>
        </p:txBody>
      </p:sp>
      <p:sp>
        <p:nvSpPr>
          <p:cNvPr id="28" name="Oval 27"/>
          <p:cNvSpPr/>
          <p:nvPr/>
        </p:nvSpPr>
        <p:spPr>
          <a:xfrm>
            <a:off x="9200335" y="2718881"/>
            <a:ext cx="1531730" cy="115115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solidFill>
                  <a:schemeClr val="tx1"/>
                </a:solidFill>
              </a:rPr>
              <a:t>زمینه</a:t>
            </a:r>
            <a:r>
              <a:rPr lang="fa-IR" sz="1600" dirty="0"/>
              <a:t> </a:t>
            </a:r>
            <a:r>
              <a:rPr lang="fa-IR" b="1" dirty="0">
                <a:solidFill>
                  <a:schemeClr val="tx1"/>
                </a:solidFill>
              </a:rPr>
              <a:t>سازی گفتگو</a:t>
            </a:r>
            <a:endParaRPr lang="en-US" b="1" dirty="0">
              <a:solidFill>
                <a:schemeClr val="tx1"/>
              </a:solidFill>
            </a:endParaRPr>
          </a:p>
        </p:txBody>
      </p:sp>
      <p:sp>
        <p:nvSpPr>
          <p:cNvPr id="29" name="Oval 28"/>
          <p:cNvSpPr/>
          <p:nvPr/>
        </p:nvSpPr>
        <p:spPr>
          <a:xfrm>
            <a:off x="9263343" y="3898297"/>
            <a:ext cx="1443592" cy="12568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solidFill>
                  <a:schemeClr val="tx1"/>
                </a:solidFill>
              </a:rPr>
              <a:t>خوب شنیدن</a:t>
            </a:r>
            <a:endParaRPr lang="en-US" b="1" dirty="0">
              <a:solidFill>
                <a:schemeClr val="tx1"/>
              </a:solidFill>
            </a:endParaRPr>
          </a:p>
        </p:txBody>
      </p:sp>
      <p:sp>
        <p:nvSpPr>
          <p:cNvPr id="30" name="Oval 29"/>
          <p:cNvSpPr/>
          <p:nvPr/>
        </p:nvSpPr>
        <p:spPr>
          <a:xfrm>
            <a:off x="9142412" y="5191283"/>
            <a:ext cx="1531730" cy="13178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a:solidFill>
                  <a:schemeClr val="tx1"/>
                </a:solidFill>
              </a:rPr>
              <a:t>ارائه بازخورد به مادر</a:t>
            </a:r>
            <a:endParaRPr lang="en-US" sz="2000" b="1" dirty="0">
              <a:solidFill>
                <a:schemeClr val="tx1"/>
              </a:solidFill>
            </a:endParaRPr>
          </a:p>
        </p:txBody>
      </p:sp>
      <p:sp>
        <p:nvSpPr>
          <p:cNvPr id="31" name="Rectangle 30"/>
          <p:cNvSpPr/>
          <p:nvPr/>
        </p:nvSpPr>
        <p:spPr>
          <a:xfrm>
            <a:off x="1370012" y="1461010"/>
            <a:ext cx="8153400" cy="914400"/>
          </a:xfrm>
          <a:prstGeom prst="rect">
            <a:avLst/>
          </a:prstGeom>
          <a:ln>
            <a:solidFill>
              <a:srgbClr val="BAB8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a:t>حساسیت به نشانه‌های تصمیم به سقط جنین:</a:t>
            </a:r>
          </a:p>
        </p:txBody>
      </p:sp>
      <p:sp>
        <p:nvSpPr>
          <p:cNvPr id="33" name="Rectangle 32"/>
          <p:cNvSpPr/>
          <p:nvPr/>
        </p:nvSpPr>
        <p:spPr>
          <a:xfrm>
            <a:off x="1217612" y="2837257"/>
            <a:ext cx="8235199" cy="914400"/>
          </a:xfrm>
          <a:prstGeom prst="rect">
            <a:avLst/>
          </a:prstGeom>
          <a:ln>
            <a:solidFill>
              <a:srgbClr val="BAB8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a:t>زمینه سازی برای گفتگوی صمیمی و اعتماد آفرین با مادر</a:t>
            </a:r>
          </a:p>
        </p:txBody>
      </p:sp>
      <p:sp>
        <p:nvSpPr>
          <p:cNvPr id="34" name="Rectangle 33"/>
          <p:cNvSpPr/>
          <p:nvPr/>
        </p:nvSpPr>
        <p:spPr>
          <a:xfrm>
            <a:off x="1376445" y="4082351"/>
            <a:ext cx="8153400" cy="914400"/>
          </a:xfrm>
          <a:prstGeom prst="rect">
            <a:avLst/>
          </a:prstGeom>
          <a:ln>
            <a:solidFill>
              <a:srgbClr val="BAB8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a-IR" dirty="0">
                <a:solidFill>
                  <a:prstClr val="white"/>
                </a:solidFill>
              </a:rPr>
              <a:t>شنیدن فعال حرف‌های </a:t>
            </a:r>
            <a:r>
              <a:rPr lang="fa-IR" dirty="0" smtClean="0">
                <a:solidFill>
                  <a:prstClr val="white"/>
                </a:solidFill>
              </a:rPr>
              <a:t>مادر</a:t>
            </a:r>
            <a:endParaRPr lang="fa-IR" dirty="0">
              <a:solidFill>
                <a:prstClr val="white"/>
              </a:solidFill>
            </a:endParaRPr>
          </a:p>
        </p:txBody>
      </p:sp>
      <p:sp>
        <p:nvSpPr>
          <p:cNvPr id="35" name="Rectangle 34"/>
          <p:cNvSpPr/>
          <p:nvPr/>
        </p:nvSpPr>
        <p:spPr>
          <a:xfrm>
            <a:off x="1217612" y="5427755"/>
            <a:ext cx="8153399" cy="914400"/>
          </a:xfrm>
          <a:prstGeom prst="rect">
            <a:avLst/>
          </a:prstGeom>
          <a:ln>
            <a:solidFill>
              <a:srgbClr val="BAB8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fa-IR">
                <a:solidFill>
                  <a:prstClr val="white"/>
                </a:solidFill>
              </a:rPr>
              <a:t>ارائه بازخورد به مادر توسط مشاور و برشمردن توانمندی‌های مادر از سخنان خود او (نقاط امید برای مادر)</a:t>
            </a:r>
            <a:endParaRPr lang="fa-IR" dirty="0">
              <a:solidFill>
                <a:prstClr val="white"/>
              </a:solidFill>
            </a:endParaRPr>
          </a:p>
        </p:txBody>
      </p:sp>
      <p:sp>
        <p:nvSpPr>
          <p:cNvPr id="37" name="Left Arrow 36"/>
          <p:cNvSpPr/>
          <p:nvPr/>
        </p:nvSpPr>
        <p:spPr>
          <a:xfrm>
            <a:off x="10706934" y="1461010"/>
            <a:ext cx="1102478" cy="914400"/>
          </a:xfrm>
          <a:prstGeom prst="leftArrow">
            <a:avLst/>
          </a:prstGeom>
          <a:solidFill>
            <a:schemeClr val="bg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solidFill>
                  <a:schemeClr val="tx1"/>
                </a:solidFill>
              </a:rPr>
              <a:t>گام اول</a:t>
            </a:r>
            <a:endParaRPr lang="en-US" sz="2000" dirty="0">
              <a:solidFill>
                <a:schemeClr val="tx1"/>
              </a:solidFill>
            </a:endParaRPr>
          </a:p>
        </p:txBody>
      </p:sp>
      <p:sp>
        <p:nvSpPr>
          <p:cNvPr id="38" name="Left Arrow 37"/>
          <p:cNvSpPr/>
          <p:nvPr/>
        </p:nvSpPr>
        <p:spPr>
          <a:xfrm>
            <a:off x="10600976" y="2762066"/>
            <a:ext cx="1208436" cy="888581"/>
          </a:xfrm>
          <a:prstGeom prst="leftArrow">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rPr>
              <a:t>گام دوم</a:t>
            </a:r>
            <a:endParaRPr lang="en-US" dirty="0">
              <a:solidFill>
                <a:schemeClr val="tx1"/>
              </a:solidFill>
            </a:endParaRPr>
          </a:p>
        </p:txBody>
      </p:sp>
      <p:sp>
        <p:nvSpPr>
          <p:cNvPr id="39" name="Left Arrow 38"/>
          <p:cNvSpPr/>
          <p:nvPr/>
        </p:nvSpPr>
        <p:spPr>
          <a:xfrm>
            <a:off x="10674142" y="4218250"/>
            <a:ext cx="1287670" cy="806103"/>
          </a:xfrm>
          <a:prstGeom prst="lef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rPr>
              <a:t>گام سوم</a:t>
            </a:r>
            <a:endParaRPr lang="en-US" dirty="0">
              <a:solidFill>
                <a:schemeClr val="tx1"/>
              </a:solidFill>
            </a:endParaRPr>
          </a:p>
        </p:txBody>
      </p:sp>
      <p:sp>
        <p:nvSpPr>
          <p:cNvPr id="40" name="Left Arrow 39"/>
          <p:cNvSpPr/>
          <p:nvPr/>
        </p:nvSpPr>
        <p:spPr>
          <a:xfrm>
            <a:off x="10619100" y="5462663"/>
            <a:ext cx="1342712" cy="879492"/>
          </a:xfrm>
          <a:prstGeom prst="leftArrow">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800" b="1" dirty="0" smtClean="0">
                <a:solidFill>
                  <a:schemeClr val="tx1"/>
                </a:solidFill>
              </a:rPr>
              <a:t>گام چهارم</a:t>
            </a:r>
            <a:endParaRPr lang="en-US" sz="1800" b="1" dirty="0">
              <a:solidFill>
                <a:schemeClr val="tx1"/>
              </a:solidFill>
            </a:endParaRPr>
          </a:p>
        </p:txBody>
      </p:sp>
    </p:spTree>
    <p:extLst>
      <p:ext uri="{BB962C8B-B14F-4D97-AF65-F5344CB8AC3E}">
        <p14:creationId xmlns:p14="http://schemas.microsoft.com/office/powerpoint/2010/main" val="24100088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solidFill>
            <a:srgbClr val="CCFFCC"/>
          </a:solidFill>
        </p:spPr>
        <p:txBody>
          <a:bodyPr/>
          <a:lstStyle/>
          <a:p>
            <a:pPr algn="r" rtl="1"/>
            <a:r>
              <a:rPr lang="fa-IR" dirty="0" smtClean="0"/>
              <a:t>هشت گام سریع در انصراف از سقط عمدی جنین</a:t>
            </a:r>
            <a:endParaRPr lang="en-US" dirty="0"/>
          </a:p>
        </p:txBody>
      </p:sp>
      <p:sp>
        <p:nvSpPr>
          <p:cNvPr id="6" name="Oval 5"/>
          <p:cNvSpPr/>
          <p:nvPr/>
        </p:nvSpPr>
        <p:spPr>
          <a:xfrm>
            <a:off x="9142412" y="2717002"/>
            <a:ext cx="1531730" cy="115115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800" b="1" dirty="0">
                <a:solidFill>
                  <a:schemeClr val="tx1"/>
                </a:solidFill>
              </a:rPr>
              <a:t>کمک به حل مسئله مادر</a:t>
            </a:r>
            <a:endParaRPr lang="en-US" sz="1800" b="1" dirty="0">
              <a:solidFill>
                <a:schemeClr val="tx1"/>
              </a:solidFill>
            </a:endParaRPr>
          </a:p>
        </p:txBody>
      </p:sp>
      <p:sp>
        <p:nvSpPr>
          <p:cNvPr id="7" name="Oval 6"/>
          <p:cNvSpPr/>
          <p:nvPr/>
        </p:nvSpPr>
        <p:spPr>
          <a:xfrm>
            <a:off x="9142412" y="5191283"/>
            <a:ext cx="1531730" cy="13178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a:solidFill>
                  <a:schemeClr val="tx1"/>
                </a:solidFill>
              </a:rPr>
              <a:t>تعیین وقت بعدی</a:t>
            </a:r>
            <a:endParaRPr lang="en-US" sz="2000" b="1" dirty="0">
              <a:solidFill>
                <a:schemeClr val="tx1"/>
              </a:solidFill>
            </a:endParaRPr>
          </a:p>
        </p:txBody>
      </p:sp>
      <p:sp>
        <p:nvSpPr>
          <p:cNvPr id="8" name="Rectangle 7"/>
          <p:cNvSpPr/>
          <p:nvPr/>
        </p:nvSpPr>
        <p:spPr>
          <a:xfrm>
            <a:off x="1125637" y="1143132"/>
            <a:ext cx="8153400" cy="1518436"/>
          </a:xfrm>
          <a:prstGeom prst="rect">
            <a:avLst/>
          </a:prstGeom>
          <a:ln>
            <a:solidFill>
              <a:srgbClr val="BAB8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2000" dirty="0" smtClean="0"/>
              <a:t>    منزلت </a:t>
            </a:r>
            <a:r>
              <a:rPr lang="fa-IR" sz="2000" dirty="0"/>
              <a:t>جنین با نشان دادن تصاویر هفته به هفته جنین، </a:t>
            </a:r>
            <a:r>
              <a:rPr lang="fa-IR" sz="2000" dirty="0" smtClean="0"/>
              <a:t>یادآوری </a:t>
            </a:r>
            <a:r>
              <a:rPr lang="fa-IR" sz="2000" dirty="0"/>
              <a:t>اهمیت جایگاه والای مادر و پدر ، </a:t>
            </a:r>
            <a:r>
              <a:rPr lang="fa-IR" sz="2000" dirty="0" smtClean="0"/>
              <a:t>ایجاد </a:t>
            </a:r>
            <a:r>
              <a:rPr lang="fa-IR" sz="2000" dirty="0"/>
              <a:t>تردید در مادر / پدر جهت انجام سقط ، </a:t>
            </a:r>
            <a:r>
              <a:rPr lang="fa-IR" sz="2000" dirty="0" err="1" smtClean="0"/>
              <a:t>ناپسندی</a:t>
            </a:r>
            <a:r>
              <a:rPr lang="fa-IR" sz="2000" dirty="0" smtClean="0"/>
              <a:t> </a:t>
            </a:r>
            <a:r>
              <a:rPr lang="fa-IR" sz="2000" dirty="0"/>
              <a:t>قانونی، اخلاقی و </a:t>
            </a:r>
            <a:r>
              <a:rPr lang="fa-IR" sz="2000" dirty="0" smtClean="0"/>
              <a:t>شرعی،</a:t>
            </a:r>
            <a:r>
              <a:rPr lang="fa-IR" sz="2000" dirty="0"/>
              <a:t> </a:t>
            </a:r>
            <a:r>
              <a:rPr lang="fa-IR" sz="2000" dirty="0" smtClean="0"/>
              <a:t>عوارض جسمی- </a:t>
            </a:r>
            <a:r>
              <a:rPr lang="fa-IR" sz="2000" dirty="0"/>
              <a:t>روحی سقط </a:t>
            </a:r>
            <a:r>
              <a:rPr lang="fa-IR" sz="2000" dirty="0" smtClean="0"/>
              <a:t>عمدی،</a:t>
            </a:r>
            <a:r>
              <a:rPr lang="fa-IR" sz="2000" dirty="0">
                <a:latin typeface="Times New Roman" panose="02020603050405020304" pitchFamily="18" charset="0"/>
                <a:ea typeface="Calibri" panose="020F0502020204030204" pitchFamily="34" charset="0"/>
                <a:cs typeface="B Mitra" panose="00000400000000000000" pitchFamily="2" charset="-78"/>
              </a:rPr>
              <a:t> جلب توجه مادر به روند رشد جنین</a:t>
            </a:r>
            <a:endParaRPr lang="en-US" sz="2000" dirty="0"/>
          </a:p>
          <a:p>
            <a:pPr lvl="0" rtl="1"/>
            <a:r>
              <a:rPr lang="fa-IR" dirty="0" smtClean="0"/>
              <a:t> </a:t>
            </a:r>
            <a:endParaRPr lang="en-US" dirty="0"/>
          </a:p>
        </p:txBody>
      </p:sp>
      <p:sp>
        <p:nvSpPr>
          <p:cNvPr id="9" name="Rectangle 8"/>
          <p:cNvSpPr/>
          <p:nvPr/>
        </p:nvSpPr>
        <p:spPr>
          <a:xfrm>
            <a:off x="1125638" y="2837256"/>
            <a:ext cx="8297512" cy="1254298"/>
          </a:xfrm>
          <a:prstGeom prst="rect">
            <a:avLst/>
          </a:prstGeom>
          <a:ln>
            <a:solidFill>
              <a:srgbClr val="BAB8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rtl="1">
              <a:lnSpc>
                <a:spcPct val="130000"/>
              </a:lnSpc>
              <a:spcAft>
                <a:spcPts val="0"/>
              </a:spcAft>
            </a:pPr>
            <a:r>
              <a:rPr lang="fa-IR" sz="2000" dirty="0" smtClean="0">
                <a:latin typeface="Times New Roman" panose="02020603050405020304" pitchFamily="18" charset="0"/>
                <a:ea typeface="Calibri" panose="020F0502020204030204" pitchFamily="34" charset="0"/>
                <a:cs typeface="B Mitra" panose="00000400000000000000" pitchFamily="2" charset="-78"/>
              </a:rPr>
              <a:t>کمک به کاهش فشارهای روانی اطرافیان، بهبود مهارت حل </a:t>
            </a:r>
            <a:r>
              <a:rPr lang="fa-IR" sz="2000" dirty="0">
                <a:latin typeface="Times New Roman" panose="02020603050405020304" pitchFamily="18" charset="0"/>
                <a:ea typeface="Calibri" panose="020F0502020204030204" pitchFamily="34" charset="0"/>
                <a:cs typeface="B Mitra" panose="00000400000000000000" pitchFamily="2" charset="-78"/>
              </a:rPr>
              <a:t>مسئله، </a:t>
            </a:r>
            <a:r>
              <a:rPr lang="fa-IR" sz="2000" dirty="0" smtClean="0">
                <a:latin typeface="Times New Roman" panose="02020603050405020304" pitchFamily="18" charset="0"/>
                <a:ea typeface="Calibri" panose="020F0502020204030204" pitchFamily="34" charset="0"/>
                <a:cs typeface="B Mitra" panose="00000400000000000000" pitchFamily="2" charset="-78"/>
              </a:rPr>
              <a:t>کمک به یافتن </a:t>
            </a:r>
            <a:r>
              <a:rPr lang="fa-IR" sz="2000" dirty="0" err="1">
                <a:latin typeface="Times New Roman" panose="02020603050405020304" pitchFamily="18" charset="0"/>
                <a:ea typeface="Calibri" panose="020F0502020204030204" pitchFamily="34" charset="0"/>
                <a:cs typeface="B Mitra" panose="00000400000000000000" pitchFamily="2" charset="-78"/>
              </a:rPr>
              <a:t>ظرفیت‌های</a:t>
            </a:r>
            <a:r>
              <a:rPr lang="fa-IR" sz="2000" dirty="0">
                <a:latin typeface="Times New Roman" panose="02020603050405020304" pitchFamily="18" charset="0"/>
                <a:ea typeface="Calibri" panose="020F0502020204030204" pitchFamily="34" charset="0"/>
                <a:cs typeface="B Mitra" panose="00000400000000000000" pitchFamily="2" charset="-78"/>
              </a:rPr>
              <a:t> اطراف مادر و </a:t>
            </a:r>
            <a:r>
              <a:rPr lang="fa-IR" sz="2000" dirty="0" smtClean="0">
                <a:latin typeface="Times New Roman" panose="02020603050405020304" pitchFamily="18" charset="0"/>
                <a:ea typeface="Calibri" panose="020F0502020204030204" pitchFamily="34" charset="0"/>
                <a:cs typeface="B Mitra" panose="00000400000000000000" pitchFamily="2" charset="-78"/>
              </a:rPr>
              <a:t>پدر، بیان </a:t>
            </a:r>
            <a:r>
              <a:rPr lang="fa-IR" sz="2000" dirty="0" err="1">
                <a:latin typeface="Times New Roman" panose="02020603050405020304" pitchFamily="18" charset="0"/>
                <a:ea typeface="Calibri" panose="020F0502020204030204" pitchFamily="34" charset="0"/>
                <a:cs typeface="B Mitra" panose="00000400000000000000" pitchFamily="2" charset="-78"/>
              </a:rPr>
              <a:t>نمونه‌های</a:t>
            </a:r>
            <a:r>
              <a:rPr lang="fa-IR" sz="2000" dirty="0">
                <a:latin typeface="Times New Roman" panose="02020603050405020304" pitchFamily="18" charset="0"/>
                <a:ea typeface="Calibri" panose="020F0502020204030204" pitchFamily="34" charset="0"/>
                <a:cs typeface="B Mitra" panose="00000400000000000000" pitchFamily="2" charset="-78"/>
              </a:rPr>
              <a:t> موفق سبک زندگی در همان </a:t>
            </a:r>
            <a:r>
              <a:rPr lang="fa-IR" sz="2000" dirty="0" err="1" smtClean="0">
                <a:latin typeface="Times New Roman" panose="02020603050405020304" pitchFamily="18" charset="0"/>
                <a:ea typeface="Calibri" panose="020F0502020204030204" pitchFamily="34" charset="0"/>
                <a:cs typeface="B Mitra" panose="00000400000000000000" pitchFamily="2" charset="-78"/>
              </a:rPr>
              <a:t>شرایط،آگاه</a:t>
            </a:r>
            <a:r>
              <a:rPr lang="fa-IR" sz="2000" dirty="0" smtClean="0">
                <a:latin typeface="Times New Roman" panose="02020603050405020304" pitchFamily="18" charset="0"/>
                <a:ea typeface="Calibri" panose="020F0502020204030204" pitchFamily="34" charset="0"/>
                <a:cs typeface="B Mitra" panose="00000400000000000000" pitchFamily="2" charset="-78"/>
              </a:rPr>
              <a:t> </a:t>
            </a:r>
            <a:r>
              <a:rPr lang="fa-IR" sz="2000" dirty="0">
                <a:latin typeface="Times New Roman" panose="02020603050405020304" pitchFamily="18" charset="0"/>
                <a:ea typeface="Calibri" panose="020F0502020204030204" pitchFamily="34" charset="0"/>
                <a:cs typeface="B Mitra" panose="00000400000000000000" pitchFamily="2" charset="-78"/>
              </a:rPr>
              <a:t>سازی نسبت به قوانین حمایتی، </a:t>
            </a:r>
            <a:r>
              <a:rPr lang="fa-IR" sz="2000" dirty="0" smtClean="0">
                <a:latin typeface="Times New Roman" panose="02020603050405020304" pitchFamily="18" charset="0"/>
                <a:ea typeface="Calibri" panose="020F0502020204030204" pitchFamily="34" charset="0"/>
                <a:cs typeface="B Mitra" panose="00000400000000000000" pitchFamily="2" charset="-78"/>
              </a:rPr>
              <a:t>ارجاع </a:t>
            </a:r>
            <a:r>
              <a:rPr lang="fa-IR" sz="2000" dirty="0">
                <a:latin typeface="Times New Roman" panose="02020603050405020304" pitchFamily="18" charset="0"/>
                <a:ea typeface="Calibri" panose="020F0502020204030204" pitchFamily="34" charset="0"/>
                <a:cs typeface="B Mitra" panose="00000400000000000000" pitchFamily="2" charset="-78"/>
              </a:rPr>
              <a:t>به کارشناس </a:t>
            </a:r>
            <a:r>
              <a:rPr lang="fa-IR" sz="2000" dirty="0" smtClean="0">
                <a:latin typeface="Times New Roman" panose="02020603050405020304" pitchFamily="18" charset="0"/>
                <a:ea typeface="Calibri" panose="020F0502020204030204" pitchFamily="34" charset="0"/>
                <a:cs typeface="B Mitra" panose="00000400000000000000" pitchFamily="2" charset="-78"/>
              </a:rPr>
              <a:t> </a:t>
            </a:r>
            <a:r>
              <a:rPr lang="fa-IR" sz="2000" dirty="0">
                <a:latin typeface="Times New Roman" panose="02020603050405020304" pitchFamily="18" charset="0"/>
                <a:ea typeface="Calibri" panose="020F0502020204030204" pitchFamily="34" charset="0"/>
                <a:cs typeface="B Mitra" panose="00000400000000000000" pitchFamily="2" charset="-78"/>
              </a:rPr>
              <a:t>رابط برنامه نفس در شرایط </a:t>
            </a:r>
            <a:r>
              <a:rPr lang="fa-IR" sz="2000" dirty="0" smtClean="0">
                <a:latin typeface="Times New Roman" panose="02020603050405020304" pitchFamily="18" charset="0"/>
                <a:ea typeface="Calibri" panose="020F0502020204030204" pitchFamily="34" charset="0"/>
                <a:cs typeface="B Mitra" panose="00000400000000000000" pitchFamily="2" charset="-78"/>
              </a:rPr>
              <a:t>قریب </a:t>
            </a:r>
            <a:r>
              <a:rPr lang="fa-IR" sz="2000" dirty="0" err="1" smtClean="0">
                <a:latin typeface="Times New Roman" panose="02020603050405020304" pitchFamily="18" charset="0"/>
                <a:ea typeface="Calibri" panose="020F0502020204030204" pitchFamily="34" charset="0"/>
                <a:cs typeface="B Mitra" panose="00000400000000000000" pitchFamily="2" charset="-78"/>
              </a:rPr>
              <a:t>الوقوع</a:t>
            </a:r>
            <a:r>
              <a:rPr lang="fa-IR" sz="2000" dirty="0" smtClean="0">
                <a:latin typeface="Times New Roman" panose="02020603050405020304" pitchFamily="18" charset="0"/>
                <a:ea typeface="Calibri" panose="020F0502020204030204" pitchFamily="34" charset="0"/>
                <a:cs typeface="B Mitra" panose="00000400000000000000" pitchFamily="2" charset="-78"/>
              </a:rPr>
              <a:t> </a:t>
            </a:r>
            <a:r>
              <a:rPr lang="fa-IR" sz="2000" dirty="0">
                <a:latin typeface="Times New Roman" panose="02020603050405020304" pitchFamily="18" charset="0"/>
                <a:ea typeface="Calibri" panose="020F0502020204030204" pitchFamily="34" charset="0"/>
                <a:cs typeface="B Mitra" panose="00000400000000000000" pitchFamily="2" charset="-78"/>
              </a:rPr>
              <a:t>بودن سقط یا در صورت عدم اطمینان از تثبیت تصمیم صحیح</a:t>
            </a:r>
          </a:p>
          <a:p>
            <a:pPr lvl="0" algn="just" rtl="1">
              <a:lnSpc>
                <a:spcPct val="130000"/>
              </a:lnSpc>
              <a:spcAft>
                <a:spcPts val="0"/>
              </a:spcAft>
            </a:pPr>
            <a:r>
              <a:rPr lang="fa-IR" sz="2000" dirty="0" smtClean="0">
                <a:latin typeface="Times New Roman" panose="02020603050405020304" pitchFamily="18" charset="0"/>
                <a:ea typeface="Calibri" panose="020F0502020204030204" pitchFamily="34" charset="0"/>
                <a:cs typeface="B Mitra" panose="00000400000000000000" pitchFamily="2" charset="-78"/>
              </a:rPr>
              <a:t> </a:t>
            </a:r>
            <a:endParaRPr lang="en-US" sz="2000" dirty="0">
              <a:latin typeface="Times New Roman" panose="02020603050405020304" pitchFamily="18" charset="0"/>
              <a:ea typeface="Calibri" panose="020F0502020204030204" pitchFamily="34" charset="0"/>
              <a:cs typeface="B Mitra" panose="00000400000000000000" pitchFamily="2" charset="-78"/>
            </a:endParaRPr>
          </a:p>
        </p:txBody>
      </p:sp>
      <p:sp>
        <p:nvSpPr>
          <p:cNvPr id="10" name="Rectangle 9"/>
          <p:cNvSpPr/>
          <p:nvPr/>
        </p:nvSpPr>
        <p:spPr>
          <a:xfrm>
            <a:off x="1125637" y="4221502"/>
            <a:ext cx="8404208" cy="914400"/>
          </a:xfrm>
          <a:prstGeom prst="rect">
            <a:avLst/>
          </a:prstGeom>
          <a:ln>
            <a:solidFill>
              <a:srgbClr val="BAB8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a:t>تثبیت تصمیم صحیح از طریق بر انگیختن حس مادری</a:t>
            </a:r>
          </a:p>
        </p:txBody>
      </p:sp>
      <p:sp>
        <p:nvSpPr>
          <p:cNvPr id="11" name="Rectangle 10"/>
          <p:cNvSpPr/>
          <p:nvPr/>
        </p:nvSpPr>
        <p:spPr>
          <a:xfrm>
            <a:off x="1125638" y="5364036"/>
            <a:ext cx="8327174" cy="914400"/>
          </a:xfrm>
          <a:prstGeom prst="rect">
            <a:avLst/>
          </a:prstGeom>
          <a:ln>
            <a:solidFill>
              <a:srgbClr val="BAB8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t>تعیین وقت بعدی برای مادر</a:t>
            </a:r>
          </a:p>
          <a:p>
            <a:pPr algn="ctr"/>
            <a:r>
              <a:rPr lang="fa-IR" sz="2000" dirty="0"/>
              <a:t>اخذ شماره تلفن مادر و پدر و پیگیری 24 ساعت بعد</a:t>
            </a:r>
          </a:p>
        </p:txBody>
      </p:sp>
      <p:sp>
        <p:nvSpPr>
          <p:cNvPr id="12" name="Oval 11"/>
          <p:cNvSpPr/>
          <p:nvPr/>
        </p:nvSpPr>
        <p:spPr>
          <a:xfrm>
            <a:off x="9255911" y="1214320"/>
            <a:ext cx="1418231" cy="1408739"/>
          </a:xfrm>
          <a:prstGeom prst="ellipse">
            <a:avLst/>
          </a:prstGeom>
          <a:ln>
            <a:solidFill>
              <a:srgbClr val="BAB8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a:solidFill>
                  <a:schemeClr val="tx1"/>
                </a:solidFill>
              </a:rPr>
              <a:t>آگاهی دادن به مادر با جملات اثر گذار</a:t>
            </a:r>
            <a:endParaRPr lang="en-US" sz="1600" b="1" dirty="0">
              <a:solidFill>
                <a:schemeClr val="tx1"/>
              </a:solidFill>
            </a:endParaRPr>
          </a:p>
        </p:txBody>
      </p:sp>
      <p:sp>
        <p:nvSpPr>
          <p:cNvPr id="13" name="Oval 12"/>
          <p:cNvSpPr/>
          <p:nvPr/>
        </p:nvSpPr>
        <p:spPr>
          <a:xfrm>
            <a:off x="9234835" y="3825349"/>
            <a:ext cx="1418231" cy="1408739"/>
          </a:xfrm>
          <a:prstGeom prst="ellipse">
            <a:avLst/>
          </a:prstGeom>
          <a:ln>
            <a:solidFill>
              <a:srgbClr val="BAB8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800" b="1" dirty="0">
                <a:solidFill>
                  <a:schemeClr val="tx1"/>
                </a:solidFill>
              </a:rPr>
              <a:t>احساسات </a:t>
            </a:r>
            <a:r>
              <a:rPr lang="fa-IR" sz="1800" b="1" dirty="0" err="1" smtClean="0">
                <a:solidFill>
                  <a:schemeClr val="tx1"/>
                </a:solidFill>
              </a:rPr>
              <a:t>تثبیت‌کننده</a:t>
            </a:r>
            <a:endParaRPr lang="en-US" sz="1800" b="1" dirty="0">
              <a:solidFill>
                <a:schemeClr val="tx1"/>
              </a:solidFill>
            </a:endParaRPr>
          </a:p>
        </p:txBody>
      </p:sp>
      <p:sp>
        <p:nvSpPr>
          <p:cNvPr id="34" name="Down Arrow 33"/>
          <p:cNvSpPr/>
          <p:nvPr/>
        </p:nvSpPr>
        <p:spPr>
          <a:xfrm>
            <a:off x="5330392" y="-5553"/>
            <a:ext cx="45719" cy="4571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Left Arrow 37"/>
          <p:cNvSpPr/>
          <p:nvPr/>
        </p:nvSpPr>
        <p:spPr>
          <a:xfrm>
            <a:off x="10687136" y="1331754"/>
            <a:ext cx="1350875" cy="1043656"/>
          </a:xfrm>
          <a:prstGeom prst="lef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800" dirty="0" smtClean="0">
                <a:solidFill>
                  <a:schemeClr val="tx1"/>
                </a:solidFill>
              </a:rPr>
              <a:t>گام پنجم</a:t>
            </a:r>
            <a:endParaRPr lang="en-US" sz="1800" dirty="0">
              <a:solidFill>
                <a:schemeClr val="tx1"/>
              </a:solidFill>
            </a:endParaRPr>
          </a:p>
        </p:txBody>
      </p:sp>
      <p:sp>
        <p:nvSpPr>
          <p:cNvPr id="40" name="Left Arrow 39"/>
          <p:cNvSpPr/>
          <p:nvPr/>
        </p:nvSpPr>
        <p:spPr>
          <a:xfrm>
            <a:off x="10719887" y="2545493"/>
            <a:ext cx="1394324" cy="959708"/>
          </a:xfrm>
          <a:prstGeom prst="leftArrow">
            <a:avLst/>
          </a:prstGeom>
          <a:solidFill>
            <a:srgbClr val="1BAD7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800" dirty="0">
                <a:solidFill>
                  <a:schemeClr val="tx1"/>
                </a:solidFill>
              </a:rPr>
              <a:t>گام ششم</a:t>
            </a:r>
            <a:endParaRPr lang="en-US" sz="1800" dirty="0">
              <a:solidFill>
                <a:schemeClr val="tx1"/>
              </a:solidFill>
            </a:endParaRPr>
          </a:p>
        </p:txBody>
      </p:sp>
      <p:sp>
        <p:nvSpPr>
          <p:cNvPr id="41" name="Left Arrow 40"/>
          <p:cNvSpPr/>
          <p:nvPr/>
        </p:nvSpPr>
        <p:spPr>
          <a:xfrm>
            <a:off x="10719887" y="3868153"/>
            <a:ext cx="1394324" cy="932447"/>
          </a:xfrm>
          <a:prstGeom prst="leftArrow">
            <a:avLst/>
          </a:prstGeom>
          <a:solidFill>
            <a:srgbClr val="6D56F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800" dirty="0">
                <a:solidFill>
                  <a:schemeClr val="tx1"/>
                </a:solidFill>
              </a:rPr>
              <a:t>گام هفت</a:t>
            </a:r>
            <a:r>
              <a:rPr lang="fa-IR" dirty="0" smtClean="0">
                <a:solidFill>
                  <a:schemeClr val="tx1"/>
                </a:solidFill>
              </a:rPr>
              <a:t>م</a:t>
            </a:r>
            <a:endParaRPr lang="en-US" dirty="0">
              <a:solidFill>
                <a:schemeClr val="tx1"/>
              </a:solidFill>
            </a:endParaRPr>
          </a:p>
        </p:txBody>
      </p:sp>
      <p:sp>
        <p:nvSpPr>
          <p:cNvPr id="42" name="Left Arrow 41"/>
          <p:cNvSpPr/>
          <p:nvPr/>
        </p:nvSpPr>
        <p:spPr>
          <a:xfrm>
            <a:off x="10719886" y="5234088"/>
            <a:ext cx="1394325" cy="914400"/>
          </a:xfrm>
          <a:prstGeom prst="leftArrow">
            <a:avLst/>
          </a:prstGeom>
          <a:solidFill>
            <a:srgbClr val="E5F9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rPr>
              <a:t>گام هشتم</a:t>
            </a:r>
            <a:endParaRPr lang="en-US" dirty="0">
              <a:solidFill>
                <a:schemeClr val="tx1"/>
              </a:solidFill>
            </a:endParaRPr>
          </a:p>
        </p:txBody>
      </p:sp>
    </p:spTree>
    <p:extLst>
      <p:ext uri="{BB962C8B-B14F-4D97-AF65-F5344CB8AC3E}">
        <p14:creationId xmlns:p14="http://schemas.microsoft.com/office/powerpoint/2010/main" val="8825222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E5F983"/>
          </a:solidFill>
        </p:spPr>
        <p:txBody>
          <a:bodyPr>
            <a:normAutofit fontScale="90000"/>
          </a:bodyPr>
          <a:lstStyle/>
          <a:p>
            <a:pPr algn="r" rtl="1">
              <a:lnSpc>
                <a:spcPct val="130000"/>
              </a:lnSpc>
              <a:spcBef>
                <a:spcPts val="600"/>
              </a:spcBef>
              <a:spcAft>
                <a:spcPts val="0"/>
              </a:spcAft>
            </a:pPr>
            <a:r>
              <a:rPr lang="ar-SA" b="1">
                <a:solidFill>
                  <a:srgbClr val="261300"/>
                </a:solidFill>
                <a:latin typeface="Adobe Arabic" panose="02040503050201020203" pitchFamily="18" charset="-78"/>
                <a:ea typeface="Times New Roman" panose="02020603050405020304" pitchFamily="18" charset="0"/>
                <a:cs typeface="B Zar" panose="00000400000000000000" pitchFamily="2" charset="-78"/>
              </a:rPr>
              <a:t>نگاهی دیگر به روند انصراف</a:t>
            </a:r>
            <a:endParaRPr lang="en-US" b="1">
              <a:solidFill>
                <a:srgbClr val="261300"/>
              </a:solidFill>
              <a:latin typeface="Adobe Arabic" panose="02040503050201020203" pitchFamily="18" charset="-78"/>
              <a:ea typeface="Times New Roman" panose="02020603050405020304" pitchFamily="18" charset="0"/>
              <a:cs typeface="Adobe Arabic" panose="02040503050201020203" pitchFamily="18"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89012" y="1371600"/>
            <a:ext cx="10590371" cy="4953000"/>
          </a:xfrm>
        </p:spPr>
      </p:pic>
    </p:spTree>
    <p:extLst>
      <p:ext uri="{BB962C8B-B14F-4D97-AF65-F5344CB8AC3E}">
        <p14:creationId xmlns:p14="http://schemas.microsoft.com/office/powerpoint/2010/main" val="14885884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CFFCC"/>
          </a:solidFill>
        </p:spPr>
        <p:txBody>
          <a:bodyPr/>
          <a:lstStyle/>
          <a:p>
            <a:r>
              <a:rPr lang="fa-IR" dirty="0"/>
              <a:t>اصولی که لازم است در اجرای فرایند انصراف مورد توجه قرار گیرد</a:t>
            </a:r>
            <a:endParaRPr lang="en-US" dirty="0"/>
          </a:p>
        </p:txBody>
      </p:sp>
      <p:sp>
        <p:nvSpPr>
          <p:cNvPr id="3" name="Content Placeholder 2"/>
          <p:cNvSpPr>
            <a:spLocks noGrp="1"/>
          </p:cNvSpPr>
          <p:nvPr>
            <p:ph idx="1"/>
          </p:nvPr>
        </p:nvSpPr>
        <p:spPr/>
        <p:txBody>
          <a:bodyPr>
            <a:normAutofit/>
          </a:bodyPr>
          <a:lstStyle/>
          <a:p>
            <a:pPr marL="285750" indent="-285750" algn="r" rtl="1">
              <a:buFont typeface="Arial" panose="020B0604020202020204" pitchFamily="34" charset="0"/>
              <a:buChar char="•"/>
            </a:pPr>
            <a:r>
              <a:rPr lang="fa-IR" sz="2400" dirty="0" smtClean="0">
                <a:solidFill>
                  <a:srgbClr val="FFFF00"/>
                </a:solidFill>
              </a:rPr>
              <a:t>ضرورت </a:t>
            </a:r>
            <a:r>
              <a:rPr lang="fa-IR" sz="2400" dirty="0" err="1" smtClean="0">
                <a:solidFill>
                  <a:srgbClr val="FFFF00"/>
                </a:solidFill>
              </a:rPr>
              <a:t>امیدآفرینی</a:t>
            </a:r>
            <a:endParaRPr lang="fa-IR" sz="2400" dirty="0" smtClean="0">
              <a:solidFill>
                <a:srgbClr val="FFFF00"/>
              </a:solidFill>
            </a:endParaRPr>
          </a:p>
          <a:p>
            <a:pPr marL="285750" indent="-285750" algn="r" rtl="1">
              <a:buFont typeface="Arial" panose="020B0604020202020204" pitchFamily="34" charset="0"/>
              <a:buChar char="•"/>
            </a:pPr>
            <a:r>
              <a:rPr lang="fa-IR" sz="2400" dirty="0" smtClean="0">
                <a:solidFill>
                  <a:srgbClr val="FFFF00"/>
                </a:solidFill>
              </a:rPr>
              <a:t>صداقت </a:t>
            </a:r>
            <a:r>
              <a:rPr lang="fa-IR" sz="2400" dirty="0">
                <a:solidFill>
                  <a:srgbClr val="FFFF00"/>
                </a:solidFill>
              </a:rPr>
              <a:t>و </a:t>
            </a:r>
            <a:r>
              <a:rPr lang="fa-IR" sz="2400" dirty="0" smtClean="0">
                <a:solidFill>
                  <a:srgbClr val="FFFF00"/>
                </a:solidFill>
              </a:rPr>
              <a:t>راستی</a:t>
            </a:r>
          </a:p>
          <a:p>
            <a:pPr marL="285750" indent="-285750" algn="r" rtl="1">
              <a:buFont typeface="Arial" panose="020B0604020202020204" pitchFamily="34" charset="0"/>
              <a:buChar char="•"/>
            </a:pPr>
            <a:r>
              <a:rPr lang="fa-IR" sz="2400" dirty="0" smtClean="0">
                <a:solidFill>
                  <a:srgbClr val="FFFF00"/>
                </a:solidFill>
              </a:rPr>
              <a:t>مسئولیت </a:t>
            </a:r>
            <a:r>
              <a:rPr lang="fa-IR" sz="2400" dirty="0">
                <a:solidFill>
                  <a:srgbClr val="FFFF00"/>
                </a:solidFill>
              </a:rPr>
              <a:t>تصمیم نهایی، با مراجعه کننده </a:t>
            </a:r>
            <a:r>
              <a:rPr lang="fa-IR" sz="2400" dirty="0" smtClean="0">
                <a:solidFill>
                  <a:srgbClr val="FFFF00"/>
                </a:solidFill>
              </a:rPr>
              <a:t>است</a:t>
            </a:r>
            <a:endParaRPr lang="fa-IR" sz="2400" dirty="0">
              <a:solidFill>
                <a:srgbClr val="FFFF00"/>
              </a:solidFill>
            </a:endParaRPr>
          </a:p>
          <a:p>
            <a:pPr marL="285750" indent="-285750" algn="r" rtl="1">
              <a:buFont typeface="Arial" panose="020B0604020202020204" pitchFamily="34" charset="0"/>
              <a:buChar char="•"/>
            </a:pPr>
            <a:r>
              <a:rPr lang="fa-IR" sz="2400" dirty="0" smtClean="0">
                <a:solidFill>
                  <a:srgbClr val="FFFF00"/>
                </a:solidFill>
              </a:rPr>
              <a:t>عدم </a:t>
            </a:r>
            <a:r>
              <a:rPr lang="fa-IR" sz="2400" dirty="0">
                <a:solidFill>
                  <a:srgbClr val="FFFF00"/>
                </a:solidFill>
              </a:rPr>
              <a:t>اتخاذ رویکرد </a:t>
            </a:r>
            <a:r>
              <a:rPr lang="fa-IR" sz="2400" dirty="0" smtClean="0">
                <a:solidFill>
                  <a:srgbClr val="FFFF00"/>
                </a:solidFill>
              </a:rPr>
              <a:t>دفعی</a:t>
            </a:r>
            <a:endParaRPr lang="fa-IR" sz="2400" dirty="0">
              <a:solidFill>
                <a:srgbClr val="FFFF00"/>
              </a:solidFill>
            </a:endParaRPr>
          </a:p>
          <a:p>
            <a:pPr marL="285750" indent="-285750" algn="r" rtl="1">
              <a:buFont typeface="Arial" panose="020B0604020202020204" pitchFamily="34" charset="0"/>
              <a:buChar char="•"/>
            </a:pPr>
            <a:r>
              <a:rPr lang="fa-IR" sz="2400" dirty="0" smtClean="0">
                <a:solidFill>
                  <a:srgbClr val="FFFF00"/>
                </a:solidFill>
              </a:rPr>
              <a:t>رعایت </a:t>
            </a:r>
            <a:r>
              <a:rPr lang="fa-IR" sz="2400" dirty="0">
                <a:solidFill>
                  <a:srgbClr val="FFFF00"/>
                </a:solidFill>
              </a:rPr>
              <a:t>سادگی در </a:t>
            </a:r>
            <a:r>
              <a:rPr lang="fa-IR" sz="2400" dirty="0" smtClean="0">
                <a:solidFill>
                  <a:srgbClr val="FFFF00"/>
                </a:solidFill>
              </a:rPr>
              <a:t>بیان</a:t>
            </a:r>
          </a:p>
          <a:p>
            <a:pPr marL="285750" indent="-285750" algn="r" rtl="1">
              <a:buFont typeface="Arial" panose="020B0604020202020204" pitchFamily="34" charset="0"/>
              <a:buChar char="•"/>
            </a:pPr>
            <a:r>
              <a:rPr lang="fa-IR" sz="2400" dirty="0" smtClean="0">
                <a:solidFill>
                  <a:srgbClr val="FFFF00"/>
                </a:solidFill>
              </a:rPr>
              <a:t>پرهیز </a:t>
            </a:r>
            <a:r>
              <a:rPr lang="fa-IR" sz="2400" dirty="0">
                <a:solidFill>
                  <a:srgbClr val="FFFF00"/>
                </a:solidFill>
              </a:rPr>
              <a:t>از </a:t>
            </a:r>
            <a:r>
              <a:rPr lang="fa-IR" sz="2400" dirty="0" smtClean="0">
                <a:solidFill>
                  <a:srgbClr val="FFFF00"/>
                </a:solidFill>
              </a:rPr>
              <a:t>سرزنش</a:t>
            </a:r>
          </a:p>
          <a:p>
            <a:pPr marL="285750" indent="-285750" algn="r" rtl="1">
              <a:buFont typeface="Arial" panose="020B0604020202020204" pitchFamily="34" charset="0"/>
              <a:buChar char="•"/>
            </a:pPr>
            <a:r>
              <a:rPr lang="fa-IR" sz="2400" dirty="0" smtClean="0">
                <a:solidFill>
                  <a:srgbClr val="FFFF00"/>
                </a:solidFill>
              </a:rPr>
              <a:t>رعایت احترام</a:t>
            </a:r>
            <a:endParaRPr lang="fa-IR" sz="2400" dirty="0">
              <a:solidFill>
                <a:srgbClr val="FFFF00"/>
              </a:solidFill>
            </a:endParaRPr>
          </a:p>
          <a:p>
            <a:pPr marL="285750" indent="-285750" algn="r" rtl="1">
              <a:buFont typeface="Arial" panose="020B0604020202020204" pitchFamily="34" charset="0"/>
              <a:buChar char="•"/>
            </a:pPr>
            <a:r>
              <a:rPr lang="fa-IR" sz="2400" dirty="0" smtClean="0">
                <a:solidFill>
                  <a:srgbClr val="FFFF00"/>
                </a:solidFill>
              </a:rPr>
              <a:t>کسب </a:t>
            </a:r>
            <a:r>
              <a:rPr lang="fa-IR" sz="2400" dirty="0">
                <a:solidFill>
                  <a:srgbClr val="FFFF00"/>
                </a:solidFill>
              </a:rPr>
              <a:t>اجازه برای دریافت مشخصات </a:t>
            </a:r>
            <a:r>
              <a:rPr lang="fa-IR" sz="2400" dirty="0" smtClean="0">
                <a:solidFill>
                  <a:srgbClr val="FFFF00"/>
                </a:solidFill>
              </a:rPr>
              <a:t>فردی</a:t>
            </a:r>
            <a:endParaRPr lang="fa-IR" sz="2400" dirty="0">
              <a:solidFill>
                <a:srgbClr val="FFFF00"/>
              </a:solidFill>
            </a:endParaRPr>
          </a:p>
          <a:p>
            <a:pPr marL="285750" indent="-285750" algn="r" rtl="1">
              <a:buFont typeface="Arial" panose="020B0604020202020204" pitchFamily="34" charset="0"/>
              <a:buChar char="•"/>
            </a:pPr>
            <a:r>
              <a:rPr lang="fa-IR" sz="2400" dirty="0" smtClean="0">
                <a:solidFill>
                  <a:srgbClr val="FFFF00"/>
                </a:solidFill>
              </a:rPr>
              <a:t>توجه </a:t>
            </a:r>
            <a:r>
              <a:rPr lang="fa-IR" sz="2400" dirty="0">
                <a:solidFill>
                  <a:srgbClr val="FFFF00"/>
                </a:solidFill>
              </a:rPr>
              <a:t>به روحیات، </a:t>
            </a:r>
            <a:r>
              <a:rPr lang="fa-IR" sz="2400" dirty="0" smtClean="0">
                <a:solidFill>
                  <a:srgbClr val="FFFF00"/>
                </a:solidFill>
              </a:rPr>
              <a:t>فرهنگ</a:t>
            </a:r>
          </a:p>
          <a:p>
            <a:pPr marL="285750" indent="-285750" algn="r" rtl="1">
              <a:buFont typeface="Arial" panose="020B0604020202020204" pitchFamily="34" charset="0"/>
              <a:buChar char="•"/>
            </a:pPr>
            <a:r>
              <a:rPr lang="fa-IR" sz="2400" dirty="0" smtClean="0">
                <a:solidFill>
                  <a:srgbClr val="FFFF00"/>
                </a:solidFill>
              </a:rPr>
              <a:t>جلوگیری </a:t>
            </a:r>
            <a:r>
              <a:rPr lang="fa-IR" sz="2400" dirty="0">
                <a:solidFill>
                  <a:srgbClr val="FFFF00"/>
                </a:solidFill>
              </a:rPr>
              <a:t>از خیریه محور شدن </a:t>
            </a:r>
            <a:r>
              <a:rPr lang="fa-IR" sz="2400" dirty="0" err="1">
                <a:solidFill>
                  <a:srgbClr val="FFFF00"/>
                </a:solidFill>
              </a:rPr>
              <a:t>فعالیت‌های</a:t>
            </a:r>
            <a:r>
              <a:rPr lang="fa-IR" sz="2400" dirty="0">
                <a:solidFill>
                  <a:srgbClr val="FFFF00"/>
                </a:solidFill>
              </a:rPr>
              <a:t> انصراف از سقط </a:t>
            </a:r>
            <a:r>
              <a:rPr lang="fa-IR" sz="2400" dirty="0" smtClean="0">
                <a:solidFill>
                  <a:srgbClr val="FFFF00"/>
                </a:solidFill>
              </a:rPr>
              <a:t>عمدی </a:t>
            </a:r>
            <a:endParaRPr lang="en-US" sz="2400" dirty="0">
              <a:solidFill>
                <a:srgbClr val="FFFF00"/>
              </a:solidFill>
            </a:endParaRPr>
          </a:p>
        </p:txBody>
      </p:sp>
    </p:spTree>
    <p:extLst>
      <p:ext uri="{BB962C8B-B14F-4D97-AF65-F5344CB8AC3E}">
        <p14:creationId xmlns:p14="http://schemas.microsoft.com/office/powerpoint/2010/main" val="3721646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5" name="Oval 4"/>
          <p:cNvSpPr/>
          <p:nvPr/>
        </p:nvSpPr>
        <p:spPr>
          <a:xfrm>
            <a:off x="3732212" y="0"/>
            <a:ext cx="4724400" cy="191371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80000"/>
              </a:lnSpc>
              <a:spcAft>
                <a:spcPts val="0"/>
              </a:spcAft>
            </a:pPr>
            <a:r>
              <a:rPr lang="fa-IR" sz="4800" dirty="0" err="1">
                <a:solidFill>
                  <a:srgbClr val="FFFFFF"/>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B Titr" panose="00000700000000000000" pitchFamily="2" charset="-78"/>
              </a:rPr>
              <a:t>ناآگاهی‌ها</a:t>
            </a:r>
            <a:endParaRPr lang="en-US" sz="4800" dirty="0">
              <a:latin typeface="Times New Roman" panose="02020603050405020304" pitchFamily="18" charset="0"/>
              <a:ea typeface="Calibri" panose="020F0502020204030204" pitchFamily="34" charset="0"/>
              <a:cs typeface="B Mitra" panose="00000400000000000000" pitchFamily="2" charset="-78"/>
            </a:endParaRPr>
          </a:p>
          <a:p>
            <a:pPr algn="ctr" rtl="1">
              <a:lnSpc>
                <a:spcPct val="80000"/>
              </a:lnSpc>
              <a:spcAft>
                <a:spcPts val="0"/>
              </a:spcAft>
            </a:pPr>
            <a:r>
              <a:rPr lang="fa-IR" dirty="0">
                <a:solidFill>
                  <a:srgbClr val="FFFFFF"/>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B Titr" panose="00000700000000000000" pitchFamily="2" charset="-78"/>
              </a:rPr>
              <a:t>(</a:t>
            </a:r>
            <a:r>
              <a:rPr lang="fa-IR" dirty="0" err="1">
                <a:solidFill>
                  <a:srgbClr val="FFFFFF"/>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B Titr" panose="00000700000000000000" pitchFamily="2" charset="-78"/>
              </a:rPr>
              <a:t>ناآگاهی‌های‌زمینه‌ساز</a:t>
            </a:r>
            <a:r>
              <a:rPr lang="fa-IR" dirty="0">
                <a:solidFill>
                  <a:srgbClr val="FFFFFF"/>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B Titr" panose="00000700000000000000" pitchFamily="2" charset="-78"/>
              </a:rPr>
              <a:t>)</a:t>
            </a:r>
            <a:endParaRPr lang="en-US" sz="4800" dirty="0">
              <a:effectLst/>
              <a:latin typeface="Times New Roman" panose="02020603050405020304" pitchFamily="18" charset="0"/>
              <a:ea typeface="Calibri" panose="020F0502020204030204" pitchFamily="34" charset="0"/>
              <a:cs typeface="B Mitra" panose="00000400000000000000" pitchFamily="2" charset="-78"/>
            </a:endParaRPr>
          </a:p>
        </p:txBody>
      </p:sp>
      <p:sp>
        <p:nvSpPr>
          <p:cNvPr id="6" name="Content Placeholder 5"/>
          <p:cNvSpPr>
            <a:spLocks noGrp="1"/>
          </p:cNvSpPr>
          <p:nvPr>
            <p:ph idx="1"/>
          </p:nvPr>
        </p:nvSpPr>
        <p:spPr>
          <a:xfrm>
            <a:off x="609441" y="1751555"/>
            <a:ext cx="10969943" cy="4987739"/>
          </a:xfrm>
        </p:spPr>
        <p:txBody>
          <a:bodyPr/>
          <a:lstStyle/>
          <a:p>
            <a:pPr algn="r" rtl="1">
              <a:lnSpc>
                <a:spcPct val="150000"/>
              </a:lnSpc>
            </a:pPr>
            <a:r>
              <a:rPr lang="fa-IR" sz="2400" dirty="0">
                <a:solidFill>
                  <a:srgbClr val="FFFF00"/>
                </a:solidFill>
              </a:rPr>
              <a:t>برخی </a:t>
            </a:r>
            <a:r>
              <a:rPr lang="fa-IR" sz="2400" dirty="0" err="1">
                <a:solidFill>
                  <a:srgbClr val="FFFF00"/>
                </a:solidFill>
              </a:rPr>
              <a:t>ناآگاهی‌ها</a:t>
            </a:r>
            <a:r>
              <a:rPr lang="fa-IR" sz="2400" dirty="0">
                <a:solidFill>
                  <a:srgbClr val="FFFF00"/>
                </a:solidFill>
              </a:rPr>
              <a:t> موجب کاهش مقاومت برای حفظ جنین </a:t>
            </a:r>
            <a:r>
              <a:rPr lang="fa-IR" sz="2400" dirty="0" err="1">
                <a:solidFill>
                  <a:srgbClr val="FFFF00"/>
                </a:solidFill>
              </a:rPr>
              <a:t>می‌شود</a:t>
            </a:r>
            <a:r>
              <a:rPr lang="fa-IR" sz="2400" dirty="0">
                <a:solidFill>
                  <a:srgbClr val="FFFF00"/>
                </a:solidFill>
              </a:rPr>
              <a:t>. در راهکارهایی که برای انصراف از سقط عمدی جنین برشمرده شده است، در عمل تلاش شده با آگاهی بخشی نسبت به جایگاه مادر، جنین، پدر و خانواده و بیان دلایل نادرستی سقط عمدی جنین و </a:t>
            </a:r>
            <a:r>
              <a:rPr lang="fa-IR" sz="2400" dirty="0" err="1">
                <a:solidFill>
                  <a:srgbClr val="FFFF00"/>
                </a:solidFill>
              </a:rPr>
              <a:t>آسیب‌های</a:t>
            </a:r>
            <a:r>
              <a:rPr lang="fa-IR" sz="2400" dirty="0">
                <a:solidFill>
                  <a:srgbClr val="FFFF00"/>
                </a:solidFill>
              </a:rPr>
              <a:t> آن، موجب عدم انجام این عمل </a:t>
            </a:r>
            <a:r>
              <a:rPr lang="fa-IR" sz="2400" dirty="0" smtClean="0">
                <a:solidFill>
                  <a:srgbClr val="FFFF00"/>
                </a:solidFill>
              </a:rPr>
              <a:t>شویم.</a:t>
            </a:r>
          </a:p>
          <a:p>
            <a:pPr algn="r" rtl="1">
              <a:lnSpc>
                <a:spcPct val="150000"/>
              </a:lnSpc>
            </a:pPr>
            <a:r>
              <a:rPr lang="fa-IR" sz="2400" dirty="0">
                <a:solidFill>
                  <a:srgbClr val="FFFF00"/>
                </a:solidFill>
              </a:rPr>
              <a:t>در صورتی که فرصت شما برای گفتگو با مخاطب کم است، فرض شما این باشد که </a:t>
            </a:r>
            <a:r>
              <a:rPr lang="fa-IR" sz="2400" dirty="0" err="1">
                <a:solidFill>
                  <a:srgbClr val="FFFF00"/>
                </a:solidFill>
              </a:rPr>
              <a:t>ناآگاهی‌های</a:t>
            </a:r>
            <a:r>
              <a:rPr lang="fa-IR" sz="2400" dirty="0">
                <a:solidFill>
                  <a:srgbClr val="FFFF00"/>
                </a:solidFill>
              </a:rPr>
              <a:t> ذیل برای مخاطب وجود دارد. علت این موضوع آن است که می دانیم بسیاری از افراد جامعه ما نسبت به بسیاری از این نکات ناآگاه </a:t>
            </a:r>
            <a:r>
              <a:rPr lang="fa-IR" sz="2400" dirty="0" smtClean="0">
                <a:solidFill>
                  <a:srgbClr val="FFFF00"/>
                </a:solidFill>
              </a:rPr>
              <a:t>هستند.</a:t>
            </a:r>
            <a:endParaRPr lang="en-US" sz="2400" dirty="0">
              <a:solidFill>
                <a:srgbClr val="FFFF00"/>
              </a:solidFill>
            </a:endParaRPr>
          </a:p>
        </p:txBody>
      </p:sp>
    </p:spTree>
    <p:extLst>
      <p:ext uri="{BB962C8B-B14F-4D97-AF65-F5344CB8AC3E}">
        <p14:creationId xmlns:p14="http://schemas.microsoft.com/office/powerpoint/2010/main" val="23017193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lnSpc>
                <a:spcPct val="200000"/>
              </a:lnSpc>
            </a:pPr>
            <a:r>
              <a:rPr lang="fa-IR" sz="2000" b="1" dirty="0">
                <a:solidFill>
                  <a:srgbClr val="FFFF00"/>
                </a:solidFill>
              </a:rPr>
              <a:t>به صورت خلاصه، </a:t>
            </a:r>
            <a:r>
              <a:rPr lang="fa-IR" sz="2000" b="1" dirty="0" err="1">
                <a:solidFill>
                  <a:srgbClr val="FFFF00"/>
                </a:solidFill>
              </a:rPr>
              <a:t>ناآگاهی‌های</a:t>
            </a:r>
            <a:r>
              <a:rPr lang="fa-IR" sz="2000" b="1" dirty="0">
                <a:solidFill>
                  <a:srgbClr val="FFFF00"/>
                </a:solidFill>
              </a:rPr>
              <a:t> </a:t>
            </a:r>
            <a:r>
              <a:rPr lang="fa-IR" sz="2000" b="1" dirty="0" err="1">
                <a:solidFill>
                  <a:srgbClr val="FFFF00"/>
                </a:solidFill>
              </a:rPr>
              <a:t>زمینه‌ساز</a:t>
            </a:r>
            <a:r>
              <a:rPr lang="fa-IR" sz="2000" b="1" dirty="0">
                <a:solidFill>
                  <a:srgbClr val="FFFF00"/>
                </a:solidFill>
              </a:rPr>
              <a:t> سقط عمدی، به صورت ذیل </a:t>
            </a:r>
            <a:r>
              <a:rPr lang="fa-IR" sz="2000" b="1" dirty="0" err="1">
                <a:solidFill>
                  <a:srgbClr val="FFFF00"/>
                </a:solidFill>
              </a:rPr>
              <a:t>دسته‌بندی</a:t>
            </a:r>
            <a:r>
              <a:rPr lang="fa-IR" sz="2000" b="1" dirty="0">
                <a:solidFill>
                  <a:srgbClr val="FFFF00"/>
                </a:solidFill>
              </a:rPr>
              <a:t> شده است:</a:t>
            </a:r>
          </a:p>
          <a:p>
            <a:pPr algn="r" rtl="1">
              <a:lnSpc>
                <a:spcPct val="200000"/>
              </a:lnSpc>
            </a:pPr>
            <a:r>
              <a:rPr lang="fa-IR" sz="2000" b="1" dirty="0">
                <a:solidFill>
                  <a:srgbClr val="FFFF00"/>
                </a:solidFill>
              </a:rPr>
              <a:t>الف) ناآگاهی نسبت به ابعاد اخلاقی</a:t>
            </a:r>
          </a:p>
          <a:p>
            <a:pPr algn="r" rtl="1">
              <a:lnSpc>
                <a:spcPct val="200000"/>
              </a:lnSpc>
            </a:pPr>
            <a:r>
              <a:rPr lang="fa-IR" sz="2000" b="1" dirty="0" smtClean="0">
                <a:solidFill>
                  <a:srgbClr val="FFFF00"/>
                </a:solidFill>
              </a:rPr>
              <a:t>ب) تصور سادگی روند سقط عمدی جنین و جدی نبودن عوارض آن</a:t>
            </a:r>
          </a:p>
          <a:p>
            <a:pPr algn="r" rtl="1">
              <a:lnSpc>
                <a:spcPct val="200000"/>
              </a:lnSpc>
            </a:pPr>
            <a:r>
              <a:rPr lang="fa-IR" sz="2000" b="1" dirty="0" smtClean="0">
                <a:solidFill>
                  <a:srgbClr val="FFFF00"/>
                </a:solidFill>
              </a:rPr>
              <a:t>ج) </a:t>
            </a:r>
            <a:r>
              <a:rPr lang="fa-IR" sz="2000" b="1" dirty="0" err="1" smtClean="0">
                <a:solidFill>
                  <a:srgbClr val="FFFF00"/>
                </a:solidFill>
              </a:rPr>
              <a:t>بی‌توجهی</a:t>
            </a:r>
            <a:r>
              <a:rPr lang="fa-IR" sz="2000" b="1" dirty="0" smtClean="0">
                <a:solidFill>
                  <a:srgbClr val="FFFF00"/>
                </a:solidFill>
              </a:rPr>
              <a:t> به </a:t>
            </a:r>
            <a:r>
              <a:rPr lang="fa-IR" sz="2000" b="1" dirty="0" err="1" smtClean="0">
                <a:solidFill>
                  <a:srgbClr val="FFFF00"/>
                </a:solidFill>
              </a:rPr>
              <a:t>فرصت‌های</a:t>
            </a:r>
            <a:r>
              <a:rPr lang="fa-IR" sz="2000" b="1" dirty="0" smtClean="0">
                <a:solidFill>
                  <a:srgbClr val="FFFF00"/>
                </a:solidFill>
              </a:rPr>
              <a:t> </a:t>
            </a:r>
            <a:r>
              <a:rPr lang="fa-IR" sz="2000" b="1" dirty="0" err="1" smtClean="0">
                <a:solidFill>
                  <a:srgbClr val="FFFF00"/>
                </a:solidFill>
              </a:rPr>
              <a:t>فرزنددار</a:t>
            </a:r>
            <a:r>
              <a:rPr lang="fa-IR" sz="2000" b="1" dirty="0" smtClean="0">
                <a:solidFill>
                  <a:srgbClr val="FFFF00"/>
                </a:solidFill>
              </a:rPr>
              <a:t> شدن</a:t>
            </a:r>
          </a:p>
          <a:p>
            <a:pPr algn="r" rtl="1">
              <a:lnSpc>
                <a:spcPct val="200000"/>
              </a:lnSpc>
            </a:pPr>
            <a:r>
              <a:rPr lang="fa-IR" sz="2000" b="1" dirty="0" smtClean="0">
                <a:solidFill>
                  <a:srgbClr val="FFFF00"/>
                </a:solidFill>
              </a:rPr>
              <a:t>د</a:t>
            </a:r>
            <a:r>
              <a:rPr lang="fa-IR" sz="2000" b="1" dirty="0">
                <a:solidFill>
                  <a:srgbClr val="FFFF00"/>
                </a:solidFill>
              </a:rPr>
              <a:t>) فقدان </a:t>
            </a:r>
            <a:r>
              <a:rPr lang="fa-IR" sz="2000" b="1" dirty="0" err="1">
                <a:solidFill>
                  <a:srgbClr val="FFFF00"/>
                </a:solidFill>
              </a:rPr>
              <a:t>نگرش‌های</a:t>
            </a:r>
            <a:r>
              <a:rPr lang="fa-IR" sz="2000" b="1" dirty="0">
                <a:solidFill>
                  <a:srgbClr val="FFFF00"/>
                </a:solidFill>
              </a:rPr>
              <a:t> دینی راهگشا در شرایط دشوار</a:t>
            </a:r>
          </a:p>
          <a:p>
            <a:pPr algn="r" rtl="1">
              <a:lnSpc>
                <a:spcPct val="200000"/>
              </a:lnSpc>
            </a:pPr>
            <a:r>
              <a:rPr lang="fa-IR" sz="2000" b="1" dirty="0">
                <a:solidFill>
                  <a:srgbClr val="FFFF00"/>
                </a:solidFill>
              </a:rPr>
              <a:t>هـ) ضعف در مهارت حل مسئله</a:t>
            </a:r>
          </a:p>
          <a:p>
            <a:pPr algn="r" rtl="1">
              <a:lnSpc>
                <a:spcPct val="200000"/>
              </a:lnSpc>
            </a:pPr>
            <a:r>
              <a:rPr lang="fa-IR" sz="2000" b="1" dirty="0">
                <a:solidFill>
                  <a:srgbClr val="FFFF00"/>
                </a:solidFill>
              </a:rPr>
              <a:t>و) </a:t>
            </a:r>
            <a:r>
              <a:rPr lang="fa-IR" sz="2000" b="1" dirty="0" err="1">
                <a:solidFill>
                  <a:srgbClr val="FFFF00"/>
                </a:solidFill>
              </a:rPr>
              <a:t>بی‌اطلاعی</a:t>
            </a:r>
            <a:r>
              <a:rPr lang="fa-IR" sz="2000" b="1" dirty="0">
                <a:solidFill>
                  <a:srgbClr val="FFFF00"/>
                </a:solidFill>
              </a:rPr>
              <a:t> از </a:t>
            </a:r>
            <a:r>
              <a:rPr lang="fa-IR" sz="2000" b="1" dirty="0" err="1">
                <a:solidFill>
                  <a:srgbClr val="FFFF00"/>
                </a:solidFill>
              </a:rPr>
              <a:t>ظرفیت‌های</a:t>
            </a:r>
            <a:r>
              <a:rPr lang="fa-IR" sz="2000" b="1" dirty="0">
                <a:solidFill>
                  <a:srgbClr val="FFFF00"/>
                </a:solidFill>
              </a:rPr>
              <a:t> نجات جنین همچون مراکز مردمی و </a:t>
            </a:r>
            <a:r>
              <a:rPr lang="fa-IR" sz="2000" b="1" dirty="0" err="1">
                <a:solidFill>
                  <a:srgbClr val="FFFF00"/>
                </a:solidFill>
              </a:rPr>
              <a:t>ظرفیت‌های</a:t>
            </a:r>
            <a:r>
              <a:rPr lang="fa-IR" sz="2000" b="1" dirty="0">
                <a:solidFill>
                  <a:srgbClr val="FFFF00"/>
                </a:solidFill>
              </a:rPr>
              <a:t> خاص</a:t>
            </a:r>
          </a:p>
          <a:p>
            <a:pPr algn="r" rtl="1"/>
            <a:endParaRPr lang="en-US" dirty="0">
              <a:solidFill>
                <a:srgbClr val="FFFF00"/>
              </a:solidFill>
            </a:endParaRPr>
          </a:p>
        </p:txBody>
      </p:sp>
    </p:spTree>
    <p:extLst>
      <p:ext uri="{BB962C8B-B14F-4D97-AF65-F5344CB8AC3E}">
        <p14:creationId xmlns:p14="http://schemas.microsoft.com/office/powerpoint/2010/main" val="2618376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
      <a:dk1>
        <a:srgbClr val="000000"/>
      </a:dk1>
      <a:lt1>
        <a:sysClr val="window" lastClr="FFFFFF"/>
      </a:lt1>
      <a:dk2>
        <a:srgbClr val="F1AC24"/>
      </a:dk2>
      <a:lt2>
        <a:srgbClr val="D00D7C"/>
      </a:lt2>
      <a:accent1>
        <a:srgbClr val="BAB80E"/>
      </a:accent1>
      <a:accent2>
        <a:srgbClr val="005492"/>
      </a:accent2>
      <a:accent3>
        <a:srgbClr val="26ABBF"/>
      </a:accent3>
      <a:accent4>
        <a:srgbClr val="104953"/>
      </a:accent4>
      <a:accent5>
        <a:srgbClr val="6D5743"/>
      </a:accent5>
      <a:accent6>
        <a:srgbClr val="A3402C"/>
      </a:accent6>
      <a:hlink>
        <a:srgbClr val="005768"/>
      </a:hlink>
      <a:folHlink>
        <a:srgbClr val="37373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r">
          <a:defRPr sz="1600" kern="0" dirty="0" smtClean="0">
            <a:solidFill>
              <a:schemeClr val="tx1">
                <a:lumMod val="75000"/>
                <a:lumOff val="25000"/>
              </a:schemeClr>
            </a:solidFill>
            <a:latin typeface="Arial" panose="020B0604020202020204" pitchFamily="34" charset="0"/>
            <a:cs typeface="Arial" panose="020B0604020202020204"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6509</TotalTime>
  <Words>1073</Words>
  <Application>Microsoft Office PowerPoint</Application>
  <PresentationFormat>Custom</PresentationFormat>
  <Paragraphs>99</Paragraphs>
  <Slides>17</Slides>
  <Notes>0</Notes>
  <HiddenSlides>0</HiddenSlides>
  <MMClips>0</MMClips>
  <ScaleCrop>false</ScaleCrop>
  <HeadingPairs>
    <vt:vector size="8" baseType="variant">
      <vt:variant>
        <vt:lpstr>Fonts Used</vt:lpstr>
      </vt:variant>
      <vt:variant>
        <vt:i4>14</vt:i4>
      </vt: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33" baseType="lpstr">
      <vt:lpstr>2  Titr</vt:lpstr>
      <vt:lpstr>Adobe Arabic</vt:lpstr>
      <vt:lpstr>Arial</vt:lpstr>
      <vt:lpstr>B Koodak</vt:lpstr>
      <vt:lpstr>B Mitra</vt:lpstr>
      <vt:lpstr>B Nazanin</vt:lpstr>
      <vt:lpstr>B Shiraz</vt:lpstr>
      <vt:lpstr>B Titr</vt:lpstr>
      <vt:lpstr>B Zar</vt:lpstr>
      <vt:lpstr>Calibri</vt:lpstr>
      <vt:lpstr>Calibri Light</vt:lpstr>
      <vt:lpstr>Farhang Sharp</vt:lpstr>
      <vt:lpstr>Segoe UI</vt:lpstr>
      <vt:lpstr>Times New Roman</vt:lpstr>
      <vt:lpstr>Office Theme</vt:lpstr>
      <vt:lpstr>Microsoft Word Document</vt:lpstr>
      <vt:lpstr>PowerPoint Presentation</vt:lpstr>
      <vt:lpstr>PowerPoint Presentation</vt:lpstr>
      <vt:lpstr>PowerPoint Presentation</vt:lpstr>
      <vt:lpstr>هشت گام سریع در انصراف از سقط عمدی جنین</vt:lpstr>
      <vt:lpstr>هشت گام سریع در انصراف از سقط عمدی جنین</vt:lpstr>
      <vt:lpstr>نگاهی دیگر به روند انصراف</vt:lpstr>
      <vt:lpstr>اصولی که لازم است در اجرای فرایند انصراف مورد توجه قرار گیرد</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SlideModel PowerPoint Wide</dc:title>
  <dc:creator>Julian</dc:creator>
  <cp:lastModifiedBy> </cp:lastModifiedBy>
  <cp:revision>258</cp:revision>
  <dcterms:created xsi:type="dcterms:W3CDTF">2013-09-12T13:05:01Z</dcterms:created>
  <dcterms:modified xsi:type="dcterms:W3CDTF">2024-08-10T07:09:17Z</dcterms:modified>
</cp:coreProperties>
</file>